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legacyDocTextInfo.bin" ContentType="application/vnd.ms-office.legacyDocTextInf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256" r:id="rId2"/>
    <p:sldId id="382" r:id="rId3"/>
    <p:sldId id="398" r:id="rId4"/>
    <p:sldId id="399" r:id="rId5"/>
    <p:sldId id="400" r:id="rId6"/>
    <p:sldId id="401" r:id="rId7"/>
    <p:sldId id="260" r:id="rId8"/>
    <p:sldId id="402" r:id="rId9"/>
    <p:sldId id="371" r:id="rId10"/>
    <p:sldId id="372" r:id="rId11"/>
    <p:sldId id="322" r:id="rId12"/>
    <p:sldId id="403" r:id="rId13"/>
    <p:sldId id="404" r:id="rId14"/>
    <p:sldId id="405" r:id="rId15"/>
    <p:sldId id="417" r:id="rId16"/>
    <p:sldId id="418" r:id="rId17"/>
    <p:sldId id="416" r:id="rId18"/>
    <p:sldId id="447" r:id="rId19"/>
    <p:sldId id="411" r:id="rId20"/>
    <p:sldId id="387" r:id="rId21"/>
    <p:sldId id="385" r:id="rId22"/>
    <p:sldId id="323" r:id="rId23"/>
    <p:sldId id="324" r:id="rId24"/>
    <p:sldId id="406" r:id="rId25"/>
    <p:sldId id="408" r:id="rId26"/>
    <p:sldId id="409" r:id="rId27"/>
    <p:sldId id="410" r:id="rId28"/>
    <p:sldId id="413" r:id="rId29"/>
    <p:sldId id="414" r:id="rId30"/>
    <p:sldId id="415" r:id="rId31"/>
    <p:sldId id="419" r:id="rId32"/>
    <p:sldId id="420" r:id="rId33"/>
    <p:sldId id="421" r:id="rId34"/>
    <p:sldId id="422" r:id="rId35"/>
    <p:sldId id="423" r:id="rId36"/>
    <p:sldId id="424" r:id="rId37"/>
    <p:sldId id="425" r:id="rId38"/>
    <p:sldId id="426" r:id="rId39"/>
    <p:sldId id="427" r:id="rId40"/>
    <p:sldId id="428" r:id="rId41"/>
    <p:sldId id="429" r:id="rId42"/>
    <p:sldId id="430" r:id="rId43"/>
    <p:sldId id="431" r:id="rId44"/>
    <p:sldId id="432" r:id="rId45"/>
    <p:sldId id="433" r:id="rId46"/>
    <p:sldId id="434" r:id="rId47"/>
    <p:sldId id="435" r:id="rId48"/>
    <p:sldId id="436" r:id="rId49"/>
    <p:sldId id="437" r:id="rId50"/>
    <p:sldId id="438" r:id="rId51"/>
    <p:sldId id="439" r:id="rId52"/>
    <p:sldId id="440" r:id="rId53"/>
    <p:sldId id="441" r:id="rId54"/>
    <p:sldId id="442" r:id="rId55"/>
    <p:sldId id="443" r:id="rId56"/>
    <p:sldId id="444" r:id="rId57"/>
    <p:sldId id="445" r:id="rId58"/>
    <p:sldId id="446" r:id="rId59"/>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996633"/>
    <a:srgbClr val="00FF00"/>
    <a:srgbClr val="FF00FF"/>
    <a:srgbClr val="FF0066"/>
    <a:srgbClr val="00CCFF"/>
    <a:srgbClr val="0000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06/relationships/legacyDocTextInfo" Target="legacyDocTextInfo.bin"/><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6.bin"/><Relationship Id="rId2" Type="http://schemas.microsoft.com/office/2006/relationships/legacyDiagramText" Target="legacyDiagramText5.bin"/><Relationship Id="rId1" Type="http://schemas.microsoft.com/office/2006/relationships/legacyDiagramText" Target="legacyDiagramText4.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lvl1pPr>
          </a:lstStyle>
          <a:p>
            <a:endParaRPr lang="en-US"/>
          </a:p>
        </p:txBody>
      </p:sp>
      <p:sp>
        <p:nvSpPr>
          <p:cNvPr id="140291"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lvl1pPr>
          </a:lstStyle>
          <a:p>
            <a:endParaRPr lang="en-US"/>
          </a:p>
        </p:txBody>
      </p:sp>
      <p:sp>
        <p:nvSpPr>
          <p:cNvPr id="140292"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lvl1pPr>
          </a:lstStyle>
          <a:p>
            <a:endParaRPr lang="en-US"/>
          </a:p>
        </p:txBody>
      </p:sp>
      <p:sp>
        <p:nvSpPr>
          <p:cNvPr id="140293"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fld id="{1430F0BD-F6D6-47DB-A791-EE0FAEFFB4C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a:lvl1pPr>
          </a:lstStyle>
          <a:p>
            <a:endParaRPr lang="en-US"/>
          </a:p>
        </p:txBody>
      </p:sp>
      <p:sp>
        <p:nvSpPr>
          <p:cNvPr id="3075"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a:lvl1pPr>
          </a:lstStyle>
          <a:p>
            <a:endParaRPr lang="en-US"/>
          </a:p>
        </p:txBody>
      </p:sp>
      <p:sp>
        <p:nvSpPr>
          <p:cNvPr id="3076" name="Rectangle 4"/>
          <p:cNvSpPr>
            <a:spLocks noRo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a:lvl1pPr>
          </a:lstStyle>
          <a:p>
            <a:endParaRPr lang="en-US"/>
          </a:p>
        </p:txBody>
      </p:sp>
      <p:sp>
        <p:nvSpPr>
          <p:cNvPr id="3079"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a:lvl1pPr>
          </a:lstStyle>
          <a:p>
            <a:fld id="{FACE9D08-EBC2-4B45-BFAD-7F09F695647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a:t>K. A. Connor</a:t>
            </a:r>
          </a:p>
        </p:txBody>
      </p:sp>
      <p:sp>
        <p:nvSpPr>
          <p:cNvPr id="5" name="Slide Number Placeholder 4"/>
          <p:cNvSpPr>
            <a:spLocks noGrp="1"/>
          </p:cNvSpPr>
          <p:nvPr>
            <p:ph type="sldNum" sz="quarter" idx="11"/>
          </p:nvPr>
        </p:nvSpPr>
        <p:spPr/>
        <p:txBody>
          <a:bodyPr/>
          <a:lstStyle>
            <a:lvl1pPr>
              <a:defRPr/>
            </a:lvl1pPr>
          </a:lstStyle>
          <a:p>
            <a:fld id="{4EE0A32E-3CF2-4252-9178-9663B6CAA86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K. A. Connor</a:t>
            </a:r>
          </a:p>
        </p:txBody>
      </p:sp>
      <p:sp>
        <p:nvSpPr>
          <p:cNvPr id="5" name="Slide Number Placeholder 4"/>
          <p:cNvSpPr>
            <a:spLocks noGrp="1"/>
          </p:cNvSpPr>
          <p:nvPr>
            <p:ph type="sldNum" sz="quarter" idx="11"/>
          </p:nvPr>
        </p:nvSpPr>
        <p:spPr/>
        <p:txBody>
          <a:bodyPr/>
          <a:lstStyle>
            <a:lvl1pPr>
              <a:defRPr/>
            </a:lvl1pPr>
          </a:lstStyle>
          <a:p>
            <a:fld id="{CBBE9773-3EAA-494D-9E08-458F86E29DA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K. A. Connor</a:t>
            </a:r>
          </a:p>
        </p:txBody>
      </p:sp>
      <p:sp>
        <p:nvSpPr>
          <p:cNvPr id="5" name="Slide Number Placeholder 4"/>
          <p:cNvSpPr>
            <a:spLocks noGrp="1"/>
          </p:cNvSpPr>
          <p:nvPr>
            <p:ph type="sldNum" sz="quarter" idx="11"/>
          </p:nvPr>
        </p:nvSpPr>
        <p:spPr/>
        <p:txBody>
          <a:bodyPr/>
          <a:lstStyle>
            <a:lvl1pPr>
              <a:defRPr/>
            </a:lvl1pPr>
          </a:lstStyle>
          <a:p>
            <a:fld id="{E202C200-54CE-4B69-97DC-F1FF3186A7E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endParaRPr lang="en-US"/>
          </a:p>
        </p:txBody>
      </p:sp>
      <p:sp>
        <p:nvSpPr>
          <p:cNvPr id="4" name="Footer Placeholder 3"/>
          <p:cNvSpPr>
            <a:spLocks noGrp="1"/>
          </p:cNvSpPr>
          <p:nvPr>
            <p:ph type="ftr" sz="quarter" idx="10"/>
          </p:nvPr>
        </p:nvSpPr>
        <p:spPr>
          <a:xfrm>
            <a:off x="152400" y="6245225"/>
            <a:ext cx="2057400" cy="476250"/>
          </a:xfrm>
        </p:spPr>
        <p:txBody>
          <a:bodyPr/>
          <a:lstStyle>
            <a:lvl1pPr>
              <a:defRPr/>
            </a:lvl1pPr>
          </a:lstStyle>
          <a:p>
            <a:r>
              <a:rPr lang="en-US"/>
              <a:t>K. A. Connor</a:t>
            </a:r>
          </a:p>
        </p:txBody>
      </p:sp>
      <p:sp>
        <p:nvSpPr>
          <p:cNvPr id="5" name="Slide Number Placeholder 4"/>
          <p:cNvSpPr>
            <a:spLocks noGrp="1"/>
          </p:cNvSpPr>
          <p:nvPr>
            <p:ph type="sldNum" sz="quarter" idx="11"/>
          </p:nvPr>
        </p:nvSpPr>
        <p:spPr>
          <a:xfrm>
            <a:off x="6553200" y="6245225"/>
            <a:ext cx="2133600" cy="476250"/>
          </a:xfrm>
        </p:spPr>
        <p:txBody>
          <a:bodyPr/>
          <a:lstStyle>
            <a:lvl1pPr>
              <a:defRPr/>
            </a:lvl1pPr>
          </a:lstStyle>
          <a:p>
            <a:fld id="{65A90853-A9C0-4441-B78B-DF92E2742AB5}" type="slidenum">
              <a:rPr lang="en-US"/>
              <a:pPr/>
              <a:t>‹#›</a:t>
            </a:fld>
            <a:endParaRPr lang="en-US"/>
          </a:p>
        </p:txBody>
      </p:sp>
      <p:pic>
        <p:nvPicPr>
          <p:cNvPr id="6" name="Picture 2"/>
          <p:cNvPicPr>
            <a:picLocks noChangeAspect="1" noChangeArrowheads="1"/>
          </p:cNvPicPr>
          <p:nvPr userDrawn="1"/>
        </p:nvPicPr>
        <p:blipFill>
          <a:blip r:embed="rId2" cstate="print"/>
          <a:srcRect/>
          <a:stretch>
            <a:fillRect/>
          </a:stretch>
        </p:blipFill>
        <p:spPr bwMode="auto">
          <a:xfrm>
            <a:off x="5143500" y="6248400"/>
            <a:ext cx="952500" cy="47625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K. A. Connor</a:t>
            </a:r>
          </a:p>
        </p:txBody>
      </p:sp>
      <p:sp>
        <p:nvSpPr>
          <p:cNvPr id="5" name="Slide Number Placeholder 4"/>
          <p:cNvSpPr>
            <a:spLocks noGrp="1"/>
          </p:cNvSpPr>
          <p:nvPr>
            <p:ph type="sldNum" sz="quarter" idx="11"/>
          </p:nvPr>
        </p:nvSpPr>
        <p:spPr/>
        <p:txBody>
          <a:bodyPr/>
          <a:lstStyle>
            <a:lvl1pPr>
              <a:defRPr/>
            </a:lvl1pPr>
          </a:lstStyle>
          <a:p>
            <a:fld id="{D65915C2-79D7-435A-96EB-43A403201C69}" type="slidenum">
              <a:rPr lang="en-US"/>
              <a:pPr/>
              <a:t>‹#›</a:t>
            </a:fld>
            <a:endParaRPr lang="en-US"/>
          </a:p>
        </p:txBody>
      </p:sp>
      <p:pic>
        <p:nvPicPr>
          <p:cNvPr id="707586" name="Picture 2"/>
          <p:cNvPicPr>
            <a:picLocks noChangeAspect="1" noChangeArrowheads="1"/>
          </p:cNvPicPr>
          <p:nvPr userDrawn="1"/>
        </p:nvPicPr>
        <p:blipFill>
          <a:blip r:embed="rId2" cstate="print"/>
          <a:srcRect/>
          <a:stretch>
            <a:fillRect/>
          </a:stretch>
        </p:blipFill>
        <p:spPr bwMode="auto">
          <a:xfrm>
            <a:off x="5143500" y="6248400"/>
            <a:ext cx="952500" cy="47625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K. A. Connor</a:t>
            </a:r>
          </a:p>
        </p:txBody>
      </p:sp>
      <p:sp>
        <p:nvSpPr>
          <p:cNvPr id="5" name="Slide Number Placeholder 4"/>
          <p:cNvSpPr>
            <a:spLocks noGrp="1"/>
          </p:cNvSpPr>
          <p:nvPr>
            <p:ph type="sldNum" sz="quarter" idx="11"/>
          </p:nvPr>
        </p:nvSpPr>
        <p:spPr/>
        <p:txBody>
          <a:bodyPr/>
          <a:lstStyle>
            <a:lvl1pPr>
              <a:defRPr/>
            </a:lvl1pPr>
          </a:lstStyle>
          <a:p>
            <a:fld id="{0579DE6A-2B97-4597-85C1-4C707C1CD44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K. A. Connor</a:t>
            </a:r>
          </a:p>
        </p:txBody>
      </p:sp>
      <p:sp>
        <p:nvSpPr>
          <p:cNvPr id="6" name="Slide Number Placeholder 5"/>
          <p:cNvSpPr>
            <a:spLocks noGrp="1"/>
          </p:cNvSpPr>
          <p:nvPr>
            <p:ph type="sldNum" sz="quarter" idx="11"/>
          </p:nvPr>
        </p:nvSpPr>
        <p:spPr/>
        <p:txBody>
          <a:bodyPr/>
          <a:lstStyle>
            <a:lvl1pPr>
              <a:defRPr/>
            </a:lvl1pPr>
          </a:lstStyle>
          <a:p>
            <a:fld id="{8CFFC708-2829-4F0B-9E49-4D0DB92747D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K. A. Connor</a:t>
            </a:r>
          </a:p>
        </p:txBody>
      </p:sp>
      <p:sp>
        <p:nvSpPr>
          <p:cNvPr id="8" name="Slide Number Placeholder 7"/>
          <p:cNvSpPr>
            <a:spLocks noGrp="1"/>
          </p:cNvSpPr>
          <p:nvPr>
            <p:ph type="sldNum" sz="quarter" idx="11"/>
          </p:nvPr>
        </p:nvSpPr>
        <p:spPr/>
        <p:txBody>
          <a:bodyPr/>
          <a:lstStyle>
            <a:lvl1pPr>
              <a:defRPr/>
            </a:lvl1pPr>
          </a:lstStyle>
          <a:p>
            <a:fld id="{5D4FA2E5-79F5-469A-9EAE-FD7ACDCA94E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K. A. Connor</a:t>
            </a:r>
          </a:p>
        </p:txBody>
      </p:sp>
      <p:sp>
        <p:nvSpPr>
          <p:cNvPr id="4" name="Slide Number Placeholder 3"/>
          <p:cNvSpPr>
            <a:spLocks noGrp="1"/>
          </p:cNvSpPr>
          <p:nvPr>
            <p:ph type="sldNum" sz="quarter" idx="11"/>
          </p:nvPr>
        </p:nvSpPr>
        <p:spPr/>
        <p:txBody>
          <a:bodyPr/>
          <a:lstStyle>
            <a:lvl1pPr>
              <a:defRPr/>
            </a:lvl1pPr>
          </a:lstStyle>
          <a:p>
            <a:fld id="{4B3EA826-B78B-49AD-A863-8371975A3C3A}" type="slidenum">
              <a:rPr lang="en-US"/>
              <a:pPr/>
              <a:t>‹#›</a:t>
            </a:fld>
            <a:endParaRPr lang="en-US"/>
          </a:p>
        </p:txBody>
      </p:sp>
      <p:pic>
        <p:nvPicPr>
          <p:cNvPr id="5" name="Picture 2"/>
          <p:cNvPicPr>
            <a:picLocks noChangeAspect="1" noChangeArrowheads="1"/>
          </p:cNvPicPr>
          <p:nvPr userDrawn="1"/>
        </p:nvPicPr>
        <p:blipFill>
          <a:blip r:embed="rId2" cstate="print"/>
          <a:srcRect/>
          <a:stretch>
            <a:fillRect/>
          </a:stretch>
        </p:blipFill>
        <p:spPr bwMode="auto">
          <a:xfrm>
            <a:off x="5143500" y="6248400"/>
            <a:ext cx="952500" cy="47625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K. A. Connor</a:t>
            </a:r>
          </a:p>
        </p:txBody>
      </p:sp>
      <p:sp>
        <p:nvSpPr>
          <p:cNvPr id="3" name="Slide Number Placeholder 2"/>
          <p:cNvSpPr>
            <a:spLocks noGrp="1"/>
          </p:cNvSpPr>
          <p:nvPr>
            <p:ph type="sldNum" sz="quarter" idx="11"/>
          </p:nvPr>
        </p:nvSpPr>
        <p:spPr/>
        <p:txBody>
          <a:bodyPr/>
          <a:lstStyle>
            <a:lvl1pPr>
              <a:defRPr/>
            </a:lvl1pPr>
          </a:lstStyle>
          <a:p>
            <a:fld id="{D0D27B3E-80FC-4428-8C24-3C327F13EC70}" type="slidenum">
              <a:rPr lang="en-US"/>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5143500" y="6248400"/>
            <a:ext cx="952500" cy="47625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K. A. Connor</a:t>
            </a:r>
          </a:p>
        </p:txBody>
      </p:sp>
      <p:sp>
        <p:nvSpPr>
          <p:cNvPr id="6" name="Slide Number Placeholder 5"/>
          <p:cNvSpPr>
            <a:spLocks noGrp="1"/>
          </p:cNvSpPr>
          <p:nvPr>
            <p:ph type="sldNum" sz="quarter" idx="11"/>
          </p:nvPr>
        </p:nvSpPr>
        <p:spPr/>
        <p:txBody>
          <a:bodyPr/>
          <a:lstStyle>
            <a:lvl1pPr>
              <a:defRPr/>
            </a:lvl1pPr>
          </a:lstStyle>
          <a:p>
            <a:fld id="{BE368F7B-1038-49E4-A334-9E18F503186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K. A. Connor</a:t>
            </a:r>
          </a:p>
        </p:txBody>
      </p:sp>
      <p:sp>
        <p:nvSpPr>
          <p:cNvPr id="6" name="Slide Number Placeholder 5"/>
          <p:cNvSpPr>
            <a:spLocks noGrp="1"/>
          </p:cNvSpPr>
          <p:nvPr>
            <p:ph type="sldNum" sz="quarter" idx="11"/>
          </p:nvPr>
        </p:nvSpPr>
        <p:spPr/>
        <p:txBody>
          <a:bodyPr/>
          <a:lstStyle>
            <a:lvl1pPr>
              <a:defRPr/>
            </a:lvl1pPr>
          </a:lstStyle>
          <a:p>
            <a:fld id="{CA9114D2-64B8-420F-9F31-AC6AB9A2A63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3" name="Picture 9" descr="Smart_Lighting_eye"/>
          <p:cNvPicPr>
            <a:picLocks noChangeAspect="1" noChangeArrowheads="1"/>
          </p:cNvPicPr>
          <p:nvPr userDrawn="1"/>
        </p:nvPicPr>
        <p:blipFill>
          <a:blip r:embed="rId14" cstate="print"/>
          <a:srcRect/>
          <a:stretch>
            <a:fillRect/>
          </a:stretch>
        </p:blipFill>
        <p:spPr bwMode="auto">
          <a:xfrm>
            <a:off x="6019800" y="4953000"/>
            <a:ext cx="2962275" cy="1773238"/>
          </a:xfrm>
          <a:prstGeom prst="rect">
            <a:avLst/>
          </a:prstGeom>
          <a:noFill/>
        </p:spPr>
      </p:pic>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5"/>
          <p:cNvSpPr>
            <a:spLocks noGrp="1" noChangeArrowheads="1"/>
          </p:cNvSpPr>
          <p:nvPr>
            <p:ph type="ftr" sz="quarter" idx="3"/>
          </p:nvPr>
        </p:nvSpPr>
        <p:spPr bwMode="auto">
          <a:xfrm>
            <a:off x="152400" y="6245225"/>
            <a:ext cx="2057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t>K. A. Connor</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1024BB5-B077-46A1-BC0B-4898C658B61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charset="0"/>
          <a:cs typeface="Arial" charset="0"/>
        </a:defRPr>
      </a:lvl2pPr>
      <a:lvl3pPr algn="ctr" rtl="0" fontAlgn="base">
        <a:spcBef>
          <a:spcPct val="0"/>
        </a:spcBef>
        <a:spcAft>
          <a:spcPct val="0"/>
        </a:spcAft>
        <a:defRPr sz="3200" b="1">
          <a:solidFill>
            <a:schemeClr val="tx2"/>
          </a:solidFill>
          <a:latin typeface="Arial" charset="0"/>
          <a:cs typeface="Arial" charset="0"/>
        </a:defRPr>
      </a:lvl3pPr>
      <a:lvl4pPr algn="ctr" rtl="0" fontAlgn="base">
        <a:spcBef>
          <a:spcPct val="0"/>
        </a:spcBef>
        <a:spcAft>
          <a:spcPct val="0"/>
        </a:spcAft>
        <a:defRPr sz="3200" b="1">
          <a:solidFill>
            <a:schemeClr val="tx2"/>
          </a:solidFill>
          <a:latin typeface="Arial" charset="0"/>
          <a:cs typeface="Arial" charset="0"/>
        </a:defRPr>
      </a:lvl4pPr>
      <a:lvl5pPr algn="ctr" rtl="0" fontAlgn="base">
        <a:spcBef>
          <a:spcPct val="0"/>
        </a:spcBef>
        <a:spcAft>
          <a:spcPct val="0"/>
        </a:spcAft>
        <a:defRPr sz="3200" b="1">
          <a:solidFill>
            <a:schemeClr val="tx2"/>
          </a:solidFill>
          <a:latin typeface="Arial" charset="0"/>
          <a:cs typeface="Arial" charset="0"/>
        </a:defRPr>
      </a:lvl5pPr>
      <a:lvl6pPr marL="457200" algn="ctr" rtl="0" fontAlgn="base">
        <a:spcBef>
          <a:spcPct val="0"/>
        </a:spcBef>
        <a:spcAft>
          <a:spcPct val="0"/>
        </a:spcAft>
        <a:defRPr sz="3200" b="1">
          <a:solidFill>
            <a:schemeClr val="tx2"/>
          </a:solidFill>
          <a:latin typeface="Arial" charset="0"/>
          <a:cs typeface="Arial" charset="0"/>
        </a:defRPr>
      </a:lvl6pPr>
      <a:lvl7pPr marL="914400" algn="ctr" rtl="0" fontAlgn="base">
        <a:spcBef>
          <a:spcPct val="0"/>
        </a:spcBef>
        <a:spcAft>
          <a:spcPct val="0"/>
        </a:spcAft>
        <a:defRPr sz="3200" b="1">
          <a:solidFill>
            <a:schemeClr val="tx2"/>
          </a:solidFill>
          <a:latin typeface="Arial" charset="0"/>
          <a:cs typeface="Arial" charset="0"/>
        </a:defRPr>
      </a:lvl7pPr>
      <a:lvl8pPr marL="1371600" algn="ctr" rtl="0" fontAlgn="base">
        <a:spcBef>
          <a:spcPct val="0"/>
        </a:spcBef>
        <a:spcAft>
          <a:spcPct val="0"/>
        </a:spcAft>
        <a:defRPr sz="3200" b="1">
          <a:solidFill>
            <a:schemeClr val="tx2"/>
          </a:solidFill>
          <a:latin typeface="Arial" charset="0"/>
          <a:cs typeface="Arial" charset="0"/>
        </a:defRPr>
      </a:lvl8pPr>
      <a:lvl9pPr marL="1828800" algn="ctr" rtl="0" fontAlgn="base">
        <a:spcBef>
          <a:spcPct val="0"/>
        </a:spcBef>
        <a:spcAft>
          <a:spcPct val="0"/>
        </a:spcAft>
        <a:defRPr sz="3200" b="1">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lr>
          <a:srgbClr val="FF0000"/>
        </a:buClr>
        <a:buFont typeface="Wingdings" pitchFamily="2" charset="2"/>
        <a:buChar char="§"/>
        <a:defRPr sz="2800">
          <a:solidFill>
            <a:schemeClr val="tx1"/>
          </a:solidFill>
          <a:latin typeface="+mn-lt"/>
          <a:cs typeface="+mn-cs"/>
        </a:defRPr>
      </a:lvl2pPr>
      <a:lvl3pPr marL="1143000" indent="-228600" algn="l" rtl="0" fontAlgn="base">
        <a:spcBef>
          <a:spcPct val="20000"/>
        </a:spcBef>
        <a:spcAft>
          <a:spcPct val="0"/>
        </a:spcAft>
        <a:buClr>
          <a:schemeClr val="bg2"/>
        </a:buClr>
        <a:buChar char="•"/>
        <a:defRPr sz="2400">
          <a:solidFill>
            <a:schemeClr val="tx1"/>
          </a:solidFill>
          <a:latin typeface="+mn-lt"/>
          <a:cs typeface="+mn-cs"/>
        </a:defRPr>
      </a:lvl3pPr>
      <a:lvl4pPr marL="1600200" indent="-228600" algn="l" rtl="0" fontAlgn="base">
        <a:spcBef>
          <a:spcPct val="20000"/>
        </a:spcBef>
        <a:spcAft>
          <a:spcPct val="0"/>
        </a:spcAft>
        <a:buClr>
          <a:srgbClr val="FF0000"/>
        </a:buClr>
        <a:buFont typeface="Wingdings" pitchFamily="2" charset="2"/>
        <a:buChar char="§"/>
        <a:defRPr sz="2000">
          <a:solidFill>
            <a:schemeClr val="tx1"/>
          </a:solidFill>
          <a:latin typeface="+mn-lt"/>
          <a:cs typeface="+mn-cs"/>
        </a:defRPr>
      </a:lvl4pPr>
      <a:lvl5pPr marL="2057400" indent="-228600" algn="l" rtl="0" fontAlgn="base">
        <a:spcBef>
          <a:spcPct val="20000"/>
        </a:spcBef>
        <a:spcAft>
          <a:spcPct val="0"/>
        </a:spcAft>
        <a:buClr>
          <a:schemeClr val="bg2"/>
        </a:buClr>
        <a:buChar char="•"/>
        <a:defRPr sz="2000">
          <a:solidFill>
            <a:schemeClr val="tx1"/>
          </a:solidFill>
          <a:latin typeface="+mn-lt"/>
          <a:cs typeface="+mn-cs"/>
        </a:defRPr>
      </a:lvl5pPr>
      <a:lvl6pPr marL="2514600" indent="-228600" algn="l" rtl="0" fontAlgn="base">
        <a:spcBef>
          <a:spcPct val="20000"/>
        </a:spcBef>
        <a:spcAft>
          <a:spcPct val="0"/>
        </a:spcAft>
        <a:buClr>
          <a:schemeClr val="bg2"/>
        </a:buClr>
        <a:buChar char="•"/>
        <a:defRPr sz="2000">
          <a:solidFill>
            <a:schemeClr val="tx1"/>
          </a:solidFill>
          <a:latin typeface="+mn-lt"/>
          <a:cs typeface="+mn-cs"/>
        </a:defRPr>
      </a:lvl6pPr>
      <a:lvl7pPr marL="2971800" indent="-228600" algn="l" rtl="0" fontAlgn="base">
        <a:spcBef>
          <a:spcPct val="20000"/>
        </a:spcBef>
        <a:spcAft>
          <a:spcPct val="0"/>
        </a:spcAft>
        <a:buClr>
          <a:schemeClr val="bg2"/>
        </a:buClr>
        <a:buChar char="•"/>
        <a:defRPr sz="2000">
          <a:solidFill>
            <a:schemeClr val="tx1"/>
          </a:solidFill>
          <a:latin typeface="+mn-lt"/>
          <a:cs typeface="+mn-cs"/>
        </a:defRPr>
      </a:lvl7pPr>
      <a:lvl8pPr marL="3429000" indent="-228600" algn="l" rtl="0" fontAlgn="base">
        <a:spcBef>
          <a:spcPct val="20000"/>
        </a:spcBef>
        <a:spcAft>
          <a:spcPct val="0"/>
        </a:spcAft>
        <a:buClr>
          <a:schemeClr val="bg2"/>
        </a:buClr>
        <a:buChar char="•"/>
        <a:defRPr sz="2000">
          <a:solidFill>
            <a:schemeClr val="tx1"/>
          </a:solidFill>
          <a:latin typeface="+mn-lt"/>
          <a:cs typeface="+mn-cs"/>
        </a:defRPr>
      </a:lvl8pPr>
      <a:lvl9pPr marL="3886200" indent="-228600" algn="l" rtl="0" fontAlgn="base">
        <a:spcBef>
          <a:spcPct val="20000"/>
        </a:spcBef>
        <a:spcAft>
          <a:spcPct val="0"/>
        </a:spcAft>
        <a:buClr>
          <a:schemeClr val="bg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default.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ecse.rpi.edu/Templates/14_Templates_revised_8-10.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ecse.rpi.edu/Templates/14_Templates_revised_8-10.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maps.google.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hyperlink" Target="http://www.linkedin.com/groups?home=&amp;gid=827857&amp;trk=anet_ug_hm" TargetMode="External"/><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hyperlink" Target="http://www.linkedin.com/groups?home=&amp;gid=827857&amp;trk=anet_ug_h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linkedin.com/groups?home=&amp;gid=827857&amp;trk=anet_ug_hm"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linkedin.com/groups?home=&amp;gid=827857&amp;trk=anet_ug_hm"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nytimes.com/interactive/2007/09/24/science/space/20070924_SPUTNIK_GRAPHIC.html#tab1"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www.mentallandscape.com/Sputnik1_WashingtonDC.mp3"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junkyardwars.com/" TargetMode="Externa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tlc.discovery.com/" TargetMode="External"/><Relationship Id="rId4" Type="http://schemas.openxmlformats.org/officeDocument/2006/relationships/hyperlink" Target="http://www.merl.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redlefsen.com/" TargetMode="External"/><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plastictechnologies.com/services/td/fea/"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engineeringchallenges.org/cms/challenges.aspx"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1066800"/>
            <a:ext cx="3962400" cy="1524000"/>
          </a:xfrm>
        </p:spPr>
        <p:txBody>
          <a:bodyPr/>
          <a:lstStyle/>
          <a:p>
            <a:r>
              <a:rPr lang="en-US" sz="2800" i="1" dirty="0" smtClean="0"/>
              <a:t>A Day in the Life of an Electrical or Computer Engineer</a:t>
            </a:r>
            <a:endParaRPr lang="en-US" sz="2800" i="1" dirty="0"/>
          </a:p>
        </p:txBody>
      </p:sp>
      <p:sp>
        <p:nvSpPr>
          <p:cNvPr id="2054" name="Text Box 6"/>
          <p:cNvSpPr txBox="1">
            <a:spLocks noChangeArrowheads="1"/>
          </p:cNvSpPr>
          <p:nvPr/>
        </p:nvSpPr>
        <p:spPr bwMode="auto">
          <a:xfrm>
            <a:off x="1143000" y="5486400"/>
            <a:ext cx="3429000" cy="519113"/>
          </a:xfrm>
          <a:prstGeom prst="rect">
            <a:avLst/>
          </a:prstGeom>
          <a:noFill/>
          <a:ln w="9525">
            <a:noFill/>
            <a:miter lim="800000"/>
            <a:headEnd/>
            <a:tailEnd/>
          </a:ln>
          <a:effectLst/>
        </p:spPr>
        <p:txBody>
          <a:bodyPr>
            <a:spAutoFit/>
          </a:bodyPr>
          <a:lstStyle/>
          <a:p>
            <a:pPr>
              <a:spcBef>
                <a:spcPct val="50000"/>
              </a:spcBef>
            </a:pPr>
            <a:r>
              <a:rPr lang="en-US" sz="2800" dirty="0" smtClean="0"/>
              <a:t>27 October 2010</a:t>
            </a:r>
            <a:endParaRPr lang="en-US" sz="2800" dirty="0"/>
          </a:p>
        </p:txBody>
      </p:sp>
      <p:sp>
        <p:nvSpPr>
          <p:cNvPr id="2062" name="Text Box 14"/>
          <p:cNvSpPr txBox="1">
            <a:spLocks noChangeArrowheads="1"/>
          </p:cNvSpPr>
          <p:nvPr/>
        </p:nvSpPr>
        <p:spPr bwMode="auto">
          <a:xfrm>
            <a:off x="1143000" y="5029200"/>
            <a:ext cx="3200400" cy="523220"/>
          </a:xfrm>
          <a:prstGeom prst="rect">
            <a:avLst/>
          </a:prstGeom>
          <a:noFill/>
          <a:ln w="9525">
            <a:noFill/>
            <a:miter lim="800000"/>
            <a:headEnd/>
            <a:tailEnd/>
          </a:ln>
          <a:effectLst/>
        </p:spPr>
        <p:txBody>
          <a:bodyPr>
            <a:spAutoFit/>
          </a:bodyPr>
          <a:lstStyle/>
          <a:p>
            <a:pPr>
              <a:spcBef>
                <a:spcPct val="50000"/>
              </a:spcBef>
            </a:pPr>
            <a:r>
              <a:rPr lang="en-US" sz="2800" dirty="0"/>
              <a:t>K. A. Connor</a:t>
            </a:r>
          </a:p>
        </p:txBody>
      </p:sp>
      <p:pic>
        <p:nvPicPr>
          <p:cNvPr id="2164" name="Picture 116" descr="redlogo07_transp"/>
          <p:cNvPicPr>
            <a:picLocks noChangeAspect="1" noChangeArrowheads="1"/>
          </p:cNvPicPr>
          <p:nvPr/>
        </p:nvPicPr>
        <p:blipFill>
          <a:blip r:embed="rId2" cstate="print"/>
          <a:srcRect/>
          <a:stretch>
            <a:fillRect/>
          </a:stretch>
        </p:blipFill>
        <p:spPr bwMode="auto">
          <a:xfrm>
            <a:off x="304800" y="4038600"/>
            <a:ext cx="5486400" cy="914400"/>
          </a:xfrm>
          <a:prstGeom prst="rect">
            <a:avLst/>
          </a:prstGeom>
          <a:noFill/>
        </p:spPr>
      </p:pic>
      <p:pic>
        <p:nvPicPr>
          <p:cNvPr id="2167" name="Picture 119" descr="Logo_D-2"/>
          <p:cNvPicPr>
            <a:picLocks noChangeAspect="1" noChangeArrowheads="1"/>
          </p:cNvPicPr>
          <p:nvPr/>
        </p:nvPicPr>
        <p:blipFill>
          <a:blip r:embed="rId3" cstate="print"/>
          <a:srcRect/>
          <a:stretch>
            <a:fillRect/>
          </a:stretch>
        </p:blipFill>
        <p:spPr bwMode="auto">
          <a:xfrm>
            <a:off x="5867400" y="3962400"/>
            <a:ext cx="3111500" cy="2670175"/>
          </a:xfrm>
          <a:prstGeom prst="rect">
            <a:avLst/>
          </a:prstGeom>
          <a:noFill/>
        </p:spPr>
      </p:pic>
      <p:pic>
        <p:nvPicPr>
          <p:cNvPr id="2169" name="Picture 121" descr="P-LEDs-HR"/>
          <p:cNvPicPr>
            <a:picLocks noChangeAspect="1" noChangeArrowheads="1"/>
          </p:cNvPicPr>
          <p:nvPr/>
        </p:nvPicPr>
        <p:blipFill>
          <a:blip r:embed="rId4" cstate="print"/>
          <a:srcRect/>
          <a:stretch>
            <a:fillRect/>
          </a:stretch>
        </p:blipFill>
        <p:spPr bwMode="auto">
          <a:xfrm>
            <a:off x="4876800" y="228600"/>
            <a:ext cx="3429000" cy="29114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K. A. Connor</a:t>
            </a:r>
          </a:p>
        </p:txBody>
      </p:sp>
      <p:sp>
        <p:nvSpPr>
          <p:cNvPr id="669698" name="Rectangle 2"/>
          <p:cNvSpPr>
            <a:spLocks noGrp="1" noChangeArrowheads="1"/>
          </p:cNvSpPr>
          <p:nvPr>
            <p:ph type="title"/>
          </p:nvPr>
        </p:nvSpPr>
        <p:spPr/>
        <p:txBody>
          <a:bodyPr/>
          <a:lstStyle/>
          <a:p>
            <a:r>
              <a:rPr lang="en-US"/>
              <a:t>Similar to Robotics</a:t>
            </a:r>
          </a:p>
        </p:txBody>
      </p:sp>
      <p:graphicFrame>
        <p:nvGraphicFramePr>
          <p:cNvPr id="669701" name="Diagram 5"/>
          <p:cNvGraphicFramePr>
            <a:graphicFrameLocks/>
          </p:cNvGraphicFramePr>
          <p:nvPr>
            <p:ph idx="1"/>
          </p:nvPr>
        </p:nvGraphicFramePr>
        <p:xfrm>
          <a:off x="457200" y="1600200"/>
          <a:ext cx="8229600" cy="4525963"/>
        </p:xfrm>
        <a:graphic>
          <a:graphicData uri="http://schemas.openxmlformats.org/drawingml/2006/compatibility">
            <com:legacyDrawing xmlns:com="http://schemas.openxmlformats.org/drawingml/2006/compatibility" spid="_x0000_s669701"/>
          </a:graphicData>
        </a:graphic>
      </p:graphicFrame>
      <p:pic>
        <p:nvPicPr>
          <p:cNvPr id="669709" name="Picture 13"/>
          <p:cNvPicPr>
            <a:picLocks noChangeAspect="1" noChangeArrowheads="1"/>
          </p:cNvPicPr>
          <p:nvPr/>
        </p:nvPicPr>
        <p:blipFill>
          <a:blip r:embed="rId3" cstate="print"/>
          <a:srcRect/>
          <a:stretch>
            <a:fillRect/>
          </a:stretch>
        </p:blipFill>
        <p:spPr bwMode="auto">
          <a:xfrm>
            <a:off x="6248400" y="1295400"/>
            <a:ext cx="2438400" cy="2438400"/>
          </a:xfrm>
          <a:prstGeom prst="rect">
            <a:avLst/>
          </a:prstGeom>
          <a:noFill/>
          <a:ln w="9525">
            <a:noFill/>
            <a:miter lim="800000"/>
            <a:headEnd/>
            <a:tailEnd/>
          </a:ln>
          <a:effectLst/>
        </p:spPr>
      </p:pic>
      <p:pic>
        <p:nvPicPr>
          <p:cNvPr id="669710" name="Picture 14"/>
          <p:cNvPicPr>
            <a:picLocks noChangeAspect="1" noChangeArrowheads="1"/>
          </p:cNvPicPr>
          <p:nvPr/>
        </p:nvPicPr>
        <p:blipFill>
          <a:blip r:embed="rId4" cstate="print"/>
          <a:srcRect/>
          <a:stretch>
            <a:fillRect/>
          </a:stretch>
        </p:blipFill>
        <p:spPr bwMode="auto">
          <a:xfrm>
            <a:off x="533400" y="1447800"/>
            <a:ext cx="2422525" cy="2662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02114" name="Rectangle 2"/>
          <p:cNvSpPr>
            <a:spLocks noGrp="1" noChangeArrowheads="1"/>
          </p:cNvSpPr>
          <p:nvPr>
            <p:ph type="title"/>
          </p:nvPr>
        </p:nvSpPr>
        <p:spPr/>
        <p:txBody>
          <a:bodyPr/>
          <a:lstStyle/>
          <a:p>
            <a:r>
              <a:rPr lang="en-US" dirty="0" smtClean="0"/>
              <a:t>EE and CSE </a:t>
            </a:r>
            <a:r>
              <a:rPr lang="en-US" dirty="0" err="1" smtClean="0"/>
              <a:t>Subdisciplines</a:t>
            </a:r>
            <a:endParaRPr lang="en-US" dirty="0"/>
          </a:p>
        </p:txBody>
      </p:sp>
      <p:sp>
        <p:nvSpPr>
          <p:cNvPr id="602115" name="Rectangle 3"/>
          <p:cNvSpPr>
            <a:spLocks noGrp="1" noChangeArrowheads="1"/>
          </p:cNvSpPr>
          <p:nvPr>
            <p:ph type="body" idx="1"/>
          </p:nvPr>
        </p:nvSpPr>
        <p:spPr/>
        <p:txBody>
          <a:bodyPr/>
          <a:lstStyle/>
          <a:p>
            <a:r>
              <a:rPr lang="en-US" dirty="0" smtClean="0"/>
              <a:t>Circuits and Electronics (Analog &amp; Digital)</a:t>
            </a:r>
          </a:p>
          <a:p>
            <a:r>
              <a:rPr lang="en-US" dirty="0" smtClean="0"/>
              <a:t>Signals and Systems</a:t>
            </a:r>
          </a:p>
          <a:p>
            <a:r>
              <a:rPr lang="en-US" dirty="0" smtClean="0"/>
              <a:t>Controls</a:t>
            </a:r>
          </a:p>
          <a:p>
            <a:r>
              <a:rPr lang="en-US" dirty="0" smtClean="0"/>
              <a:t>Communications</a:t>
            </a:r>
          </a:p>
          <a:p>
            <a:r>
              <a:rPr lang="en-US" dirty="0" smtClean="0"/>
              <a:t>Electric Power</a:t>
            </a:r>
          </a:p>
          <a:p>
            <a:r>
              <a:rPr lang="en-US" dirty="0" smtClean="0"/>
              <a:t>Radio Frequency Waves</a:t>
            </a:r>
          </a:p>
          <a:p>
            <a:r>
              <a:rPr lang="en-US" dirty="0" smtClean="0"/>
              <a:t>Information (e.g. sound and images)</a:t>
            </a:r>
            <a:endParaRPr lang="en-US" dirty="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362200" y="304800"/>
            <a:ext cx="6096000" cy="685800"/>
          </a:xfrm>
        </p:spPr>
        <p:txBody>
          <a:bodyPr/>
          <a:lstStyle/>
          <a:p>
            <a:r>
              <a:rPr lang="en-US" dirty="0" smtClean="0"/>
              <a:t>(Nearly 400k </a:t>
            </a:r>
            <a:r>
              <a:rPr lang="en-US" dirty="0"/>
              <a:t>Members)</a:t>
            </a:r>
          </a:p>
        </p:txBody>
      </p:sp>
      <p:sp>
        <p:nvSpPr>
          <p:cNvPr id="13315" name="Rectangle 3"/>
          <p:cNvSpPr>
            <a:spLocks noGrp="1" noChangeArrowheads="1"/>
          </p:cNvSpPr>
          <p:nvPr>
            <p:ph type="body" idx="1"/>
          </p:nvPr>
        </p:nvSpPr>
        <p:spPr>
          <a:xfrm>
            <a:off x="685800" y="1143000"/>
            <a:ext cx="7772400" cy="4953000"/>
          </a:xfrm>
        </p:spPr>
        <p:txBody>
          <a:bodyPr/>
          <a:lstStyle/>
          <a:p>
            <a:pPr>
              <a:lnSpc>
                <a:spcPct val="90000"/>
              </a:lnSpc>
            </a:pPr>
            <a:endParaRPr lang="en-US" sz="2000" dirty="0"/>
          </a:p>
          <a:p>
            <a:pPr>
              <a:lnSpc>
                <a:spcPct val="90000"/>
              </a:lnSpc>
            </a:pPr>
            <a:endParaRPr lang="en-US" sz="2000" dirty="0"/>
          </a:p>
          <a:p>
            <a:pPr>
              <a:lnSpc>
                <a:spcPct val="90000"/>
              </a:lnSpc>
            </a:pPr>
            <a:r>
              <a:rPr lang="en-US" sz="2000" dirty="0"/>
              <a:t>Aerospace and Electronic Systems Society </a:t>
            </a:r>
          </a:p>
          <a:p>
            <a:pPr>
              <a:lnSpc>
                <a:spcPct val="90000"/>
              </a:lnSpc>
            </a:pPr>
            <a:r>
              <a:rPr lang="en-US" sz="2000" dirty="0"/>
              <a:t>Antennas and Propagation Society (9,000 Members)</a:t>
            </a:r>
          </a:p>
          <a:p>
            <a:pPr>
              <a:lnSpc>
                <a:spcPct val="90000"/>
              </a:lnSpc>
            </a:pPr>
            <a:r>
              <a:rPr lang="en-US" sz="2000" dirty="0"/>
              <a:t>Broadcast Technology Society</a:t>
            </a:r>
          </a:p>
          <a:p>
            <a:pPr>
              <a:lnSpc>
                <a:spcPct val="90000"/>
              </a:lnSpc>
            </a:pPr>
            <a:r>
              <a:rPr lang="en-US" sz="2000" dirty="0"/>
              <a:t>Circuits and Systems Society (16,000 Members)</a:t>
            </a:r>
          </a:p>
          <a:p>
            <a:pPr>
              <a:lnSpc>
                <a:spcPct val="90000"/>
              </a:lnSpc>
            </a:pPr>
            <a:r>
              <a:rPr lang="en-US" sz="2000" dirty="0"/>
              <a:t>Communications Society (50,000 Members)</a:t>
            </a:r>
          </a:p>
          <a:p>
            <a:pPr>
              <a:lnSpc>
                <a:spcPct val="90000"/>
              </a:lnSpc>
            </a:pPr>
            <a:r>
              <a:rPr lang="en-US" sz="2000" dirty="0"/>
              <a:t>Components Packaging, and Manufacturing Technology Society</a:t>
            </a:r>
          </a:p>
          <a:p>
            <a:pPr>
              <a:lnSpc>
                <a:spcPct val="90000"/>
              </a:lnSpc>
            </a:pPr>
            <a:r>
              <a:rPr lang="en-US" sz="2000" dirty="0"/>
              <a:t>Computer Society (88,000 Members)</a:t>
            </a:r>
          </a:p>
          <a:p>
            <a:pPr>
              <a:lnSpc>
                <a:spcPct val="90000"/>
              </a:lnSpc>
            </a:pPr>
            <a:r>
              <a:rPr lang="en-US" sz="2000" dirty="0"/>
              <a:t>Consumer Electronics Society</a:t>
            </a:r>
          </a:p>
          <a:p>
            <a:pPr>
              <a:lnSpc>
                <a:spcPct val="90000"/>
              </a:lnSpc>
            </a:pPr>
            <a:r>
              <a:rPr lang="en-US" sz="2000" dirty="0"/>
              <a:t>Control Systems Society (10,000 Members)</a:t>
            </a:r>
          </a:p>
          <a:p>
            <a:pPr>
              <a:lnSpc>
                <a:spcPct val="90000"/>
              </a:lnSpc>
            </a:pPr>
            <a:r>
              <a:rPr lang="en-US" sz="2000" dirty="0"/>
              <a:t>Council on Super Conductivity</a:t>
            </a:r>
          </a:p>
          <a:p>
            <a:pPr>
              <a:lnSpc>
                <a:spcPct val="90000"/>
              </a:lnSpc>
            </a:pPr>
            <a:r>
              <a:rPr lang="en-US" sz="2000" dirty="0"/>
              <a:t>Dielectrics and Electrical Insulation Society</a:t>
            </a:r>
          </a:p>
          <a:p>
            <a:pPr>
              <a:lnSpc>
                <a:spcPct val="90000"/>
              </a:lnSpc>
            </a:pPr>
            <a:r>
              <a:rPr lang="en-US" sz="2000" dirty="0"/>
              <a:t>Education Society</a:t>
            </a:r>
          </a:p>
          <a:p>
            <a:pPr>
              <a:lnSpc>
                <a:spcPct val="90000"/>
              </a:lnSpc>
            </a:pPr>
            <a:endParaRPr lang="en-US" sz="2000" dirty="0"/>
          </a:p>
        </p:txBody>
      </p:sp>
      <p:sp>
        <p:nvSpPr>
          <p:cNvPr id="13316" name="Rectangle 4"/>
          <p:cNvSpPr>
            <a:spLocks noChangeArrowheads="1"/>
          </p:cNvSpPr>
          <p:nvPr/>
        </p:nvSpPr>
        <p:spPr bwMode="auto">
          <a:xfrm>
            <a:off x="0" y="3086100"/>
            <a:ext cx="9144000" cy="0"/>
          </a:xfrm>
          <a:prstGeom prst="rect">
            <a:avLst/>
          </a:prstGeom>
          <a:noFill/>
          <a:ln w="9525">
            <a:noFill/>
            <a:miter lim="800000"/>
            <a:headEnd/>
            <a:tailEnd/>
          </a:ln>
          <a:effectLst/>
        </p:spPr>
        <p:txBody>
          <a:bodyPr>
            <a:spAutoFit/>
          </a:bodyPr>
          <a:lstStyle/>
          <a:p>
            <a:endParaRPr lang="en-US"/>
          </a:p>
        </p:txBody>
      </p:sp>
      <p:sp>
        <p:nvSpPr>
          <p:cNvPr id="13318" name="AutoShape 6" descr="subnav_top2">
            <a:hlinkClick r:id="rId2"/>
          </p:cNvPr>
          <p:cNvSpPr>
            <a:spLocks noChangeAspect="1" noChangeArrowheads="1"/>
          </p:cNvSpPr>
          <p:nvPr/>
        </p:nvSpPr>
        <p:spPr bwMode="auto">
          <a:xfrm>
            <a:off x="4503738" y="3132138"/>
            <a:ext cx="296862" cy="296862"/>
          </a:xfrm>
          <a:prstGeom prst="rect">
            <a:avLst/>
          </a:prstGeom>
          <a:noFill/>
        </p:spPr>
        <p:txBody>
          <a:bodyPr/>
          <a:lstStyle/>
          <a:p>
            <a:endParaRPr lang="en-US"/>
          </a:p>
        </p:txBody>
      </p:sp>
      <p:pic>
        <p:nvPicPr>
          <p:cNvPr id="13323" name="Picture 11" descr="ieeelogo"/>
          <p:cNvPicPr>
            <a:picLocks noChangeAspect="1" noChangeArrowheads="1"/>
          </p:cNvPicPr>
          <p:nvPr/>
        </p:nvPicPr>
        <p:blipFill>
          <a:blip r:embed="rId3" cstate="print"/>
          <a:srcRect r="19389"/>
          <a:stretch>
            <a:fillRect/>
          </a:stretch>
        </p:blipFill>
        <p:spPr bwMode="auto">
          <a:xfrm>
            <a:off x="1219200" y="381000"/>
            <a:ext cx="1676400" cy="5365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85800" y="1219200"/>
            <a:ext cx="7772400" cy="4876800"/>
          </a:xfrm>
        </p:spPr>
        <p:txBody>
          <a:bodyPr/>
          <a:lstStyle/>
          <a:p>
            <a:pPr>
              <a:lnSpc>
                <a:spcPct val="90000"/>
              </a:lnSpc>
            </a:pPr>
            <a:r>
              <a:rPr lang="en-US" sz="2000"/>
              <a:t>Electromagnetic Compatibility Society</a:t>
            </a:r>
          </a:p>
          <a:p>
            <a:pPr>
              <a:lnSpc>
                <a:spcPct val="90000"/>
              </a:lnSpc>
            </a:pPr>
            <a:r>
              <a:rPr lang="en-US" sz="2000"/>
              <a:t>Electron Devices Society (13,000 Members)</a:t>
            </a:r>
          </a:p>
          <a:p>
            <a:pPr>
              <a:lnSpc>
                <a:spcPct val="90000"/>
              </a:lnSpc>
            </a:pPr>
            <a:r>
              <a:rPr lang="en-US" sz="2000"/>
              <a:t>Engineering Management Society</a:t>
            </a:r>
          </a:p>
          <a:p>
            <a:pPr>
              <a:lnSpc>
                <a:spcPct val="90000"/>
              </a:lnSpc>
            </a:pPr>
            <a:r>
              <a:rPr lang="en-US" sz="2000"/>
              <a:t>Engineering in Medicine and Biology Society</a:t>
            </a:r>
          </a:p>
          <a:p>
            <a:pPr>
              <a:lnSpc>
                <a:spcPct val="90000"/>
              </a:lnSpc>
            </a:pPr>
            <a:r>
              <a:rPr lang="en-US" sz="2000"/>
              <a:t>Geoscience &amp; Remote Sensing Society</a:t>
            </a:r>
          </a:p>
          <a:p>
            <a:pPr>
              <a:lnSpc>
                <a:spcPct val="90000"/>
              </a:lnSpc>
            </a:pPr>
            <a:r>
              <a:rPr lang="en-US" sz="2000"/>
              <a:t>Industrial Electronics Society</a:t>
            </a:r>
          </a:p>
          <a:p>
            <a:pPr>
              <a:lnSpc>
                <a:spcPct val="90000"/>
              </a:lnSpc>
            </a:pPr>
            <a:r>
              <a:rPr lang="en-US" sz="2000"/>
              <a:t>Industry Applications Society</a:t>
            </a:r>
          </a:p>
          <a:p>
            <a:pPr>
              <a:lnSpc>
                <a:spcPct val="90000"/>
              </a:lnSpc>
            </a:pPr>
            <a:r>
              <a:rPr lang="en-US" sz="2000"/>
              <a:t>Information Theory Society</a:t>
            </a:r>
          </a:p>
          <a:p>
            <a:pPr>
              <a:lnSpc>
                <a:spcPct val="90000"/>
              </a:lnSpc>
            </a:pPr>
            <a:r>
              <a:rPr lang="en-US" sz="2000"/>
              <a:t>Intelligent Transportation Systems Council</a:t>
            </a:r>
          </a:p>
          <a:p>
            <a:pPr>
              <a:lnSpc>
                <a:spcPct val="90000"/>
              </a:lnSpc>
            </a:pPr>
            <a:r>
              <a:rPr lang="en-US" sz="2000"/>
              <a:t>Instrumentation and Measurement Society</a:t>
            </a:r>
          </a:p>
          <a:p>
            <a:pPr>
              <a:lnSpc>
                <a:spcPct val="90000"/>
              </a:lnSpc>
            </a:pPr>
            <a:r>
              <a:rPr lang="en-US" sz="2000"/>
              <a:t>Lasers &amp; Electro-Optics Society (9,000 Members)</a:t>
            </a:r>
          </a:p>
          <a:p>
            <a:pPr>
              <a:lnSpc>
                <a:spcPct val="90000"/>
              </a:lnSpc>
            </a:pPr>
            <a:r>
              <a:rPr lang="en-US" sz="2000"/>
              <a:t>Magnetics Society</a:t>
            </a:r>
          </a:p>
          <a:p>
            <a:pPr>
              <a:lnSpc>
                <a:spcPct val="90000"/>
              </a:lnSpc>
            </a:pPr>
            <a:r>
              <a:rPr lang="en-US" sz="2000"/>
              <a:t>Microwave Theory and Techniques Society (12,000 Members)</a:t>
            </a:r>
          </a:p>
          <a:p>
            <a:pPr>
              <a:lnSpc>
                <a:spcPct val="90000"/>
              </a:lnSpc>
            </a:pPr>
            <a:r>
              <a:rPr lang="en-US" sz="2000"/>
              <a:t>Nuclear and Plasma Sciences Society</a:t>
            </a:r>
          </a:p>
          <a:p>
            <a:pPr>
              <a:lnSpc>
                <a:spcPct val="90000"/>
              </a:lnSpc>
            </a:pPr>
            <a:r>
              <a:rPr lang="en-US" sz="2000"/>
              <a:t>Neural Networks Council</a:t>
            </a:r>
          </a:p>
          <a:p>
            <a:pPr>
              <a:lnSpc>
                <a:spcPct val="90000"/>
              </a:lnSpc>
              <a:buFontTx/>
              <a:buNone/>
            </a:pPr>
            <a:endParaRPr lang="en-US" sz="2000"/>
          </a:p>
          <a:p>
            <a:pPr>
              <a:lnSpc>
                <a:spcPct val="90000"/>
              </a:lnSpc>
            </a:pPr>
            <a:endParaRPr lang="en-US" sz="2000"/>
          </a:p>
        </p:txBody>
      </p:sp>
      <p:pic>
        <p:nvPicPr>
          <p:cNvPr id="5" name="Picture 11" descr="ieeelogo"/>
          <p:cNvPicPr>
            <a:picLocks noChangeAspect="1" noChangeArrowheads="1"/>
          </p:cNvPicPr>
          <p:nvPr/>
        </p:nvPicPr>
        <p:blipFill>
          <a:blip r:embed="rId2" cstate="print"/>
          <a:srcRect r="19389"/>
          <a:stretch>
            <a:fillRect/>
          </a:stretch>
        </p:blipFill>
        <p:spPr bwMode="auto">
          <a:xfrm>
            <a:off x="1219200" y="381000"/>
            <a:ext cx="1676400" cy="5365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685800" y="1219200"/>
            <a:ext cx="7772400" cy="4876800"/>
          </a:xfrm>
        </p:spPr>
        <p:txBody>
          <a:bodyPr/>
          <a:lstStyle/>
          <a:p>
            <a:r>
              <a:rPr lang="en-US" sz="2000"/>
              <a:t>Oceanic Engineering Society</a:t>
            </a:r>
          </a:p>
          <a:p>
            <a:r>
              <a:rPr lang="en-US" sz="2000"/>
              <a:t>Power Electronics Society</a:t>
            </a:r>
          </a:p>
          <a:p>
            <a:r>
              <a:rPr lang="en-US" sz="2000"/>
              <a:t>Power Engineering Society (22,000 Members)</a:t>
            </a:r>
          </a:p>
          <a:p>
            <a:r>
              <a:rPr lang="en-US" sz="2000"/>
              <a:t>Professional Communication Society</a:t>
            </a:r>
          </a:p>
          <a:p>
            <a:r>
              <a:rPr lang="en-US" sz="2000"/>
              <a:t>Reliability Society</a:t>
            </a:r>
          </a:p>
          <a:p>
            <a:r>
              <a:rPr lang="en-US" sz="2000"/>
              <a:t>Robotics &amp; Automation Society</a:t>
            </a:r>
          </a:p>
          <a:p>
            <a:r>
              <a:rPr lang="en-US" sz="2000"/>
              <a:t>Sensors Council </a:t>
            </a:r>
          </a:p>
          <a:p>
            <a:r>
              <a:rPr lang="en-US" sz="2000"/>
              <a:t>Signal Processing Society (18,000 Members)</a:t>
            </a:r>
          </a:p>
          <a:p>
            <a:r>
              <a:rPr lang="en-US" sz="2000"/>
              <a:t>Society on Social Implications of Technology</a:t>
            </a:r>
          </a:p>
          <a:p>
            <a:r>
              <a:rPr lang="en-US" sz="2000"/>
              <a:t>Solid-State Circuits Society (14,000 Members)</a:t>
            </a:r>
          </a:p>
          <a:p>
            <a:r>
              <a:rPr lang="en-US" sz="2000"/>
              <a:t>Systems, Man, and Cybernetics Society </a:t>
            </a:r>
          </a:p>
          <a:p>
            <a:r>
              <a:rPr lang="en-US" sz="2000"/>
              <a:t>Ultrasonics, Ferroelectrics, and Frequency Control Society</a:t>
            </a:r>
          </a:p>
          <a:p>
            <a:r>
              <a:rPr lang="en-US" sz="2000"/>
              <a:t>Vehicular Technology Society </a:t>
            </a:r>
          </a:p>
          <a:p>
            <a:endParaRPr lang="en-US" sz="2000"/>
          </a:p>
        </p:txBody>
      </p:sp>
      <p:pic>
        <p:nvPicPr>
          <p:cNvPr id="5" name="Picture 11" descr="ieeelogo"/>
          <p:cNvPicPr>
            <a:picLocks noChangeAspect="1" noChangeArrowheads="1"/>
          </p:cNvPicPr>
          <p:nvPr/>
        </p:nvPicPr>
        <p:blipFill>
          <a:blip r:embed="rId2" cstate="print"/>
          <a:srcRect r="19389"/>
          <a:stretch>
            <a:fillRect/>
          </a:stretch>
        </p:blipFill>
        <p:spPr bwMode="auto">
          <a:xfrm>
            <a:off x="1219200" y="381000"/>
            <a:ext cx="1676400" cy="53657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Electrical </a:t>
            </a:r>
            <a:r>
              <a:rPr lang="en-US" dirty="0" smtClean="0"/>
              <a:t>Engineering</a:t>
            </a:r>
            <a:endParaRPr lang="en-US" dirty="0"/>
          </a:p>
        </p:txBody>
      </p:sp>
      <p:sp>
        <p:nvSpPr>
          <p:cNvPr id="5" name="Content Placeholder 4"/>
          <p:cNvSpPr>
            <a:spLocks noGrp="1"/>
          </p:cNvSpPr>
          <p:nvPr>
            <p:ph idx="1"/>
          </p:nvPr>
        </p:nvSpPr>
        <p:spPr>
          <a:xfrm>
            <a:off x="457200" y="1295400"/>
            <a:ext cx="8229600" cy="4525963"/>
          </a:xfrm>
        </p:spPr>
        <p:txBody>
          <a:bodyPr/>
          <a:lstStyle/>
          <a:p>
            <a:r>
              <a:rPr lang="en-US" dirty="0" smtClean="0"/>
              <a:t>Computer Science I &amp; Computer Components and Operations</a:t>
            </a:r>
          </a:p>
          <a:p>
            <a:r>
              <a:rPr lang="en-US" dirty="0" smtClean="0"/>
              <a:t>Multivariable Calc &amp; Eng. Probability</a:t>
            </a:r>
          </a:p>
          <a:p>
            <a:r>
              <a:rPr lang="en-US" dirty="0" smtClean="0"/>
              <a:t>Electric Circuits &amp; Intro to Electronics</a:t>
            </a:r>
          </a:p>
          <a:p>
            <a:r>
              <a:rPr lang="en-US" dirty="0" smtClean="0"/>
              <a:t>Signals and Systems &amp; Electrical Energy Systems</a:t>
            </a:r>
          </a:p>
          <a:p>
            <a:r>
              <a:rPr lang="en-US" dirty="0" smtClean="0"/>
              <a:t>Fields and Waves I &amp; Microelectronics Tech.</a:t>
            </a:r>
            <a:endParaRPr lang="en-US" dirty="0"/>
          </a:p>
        </p:txBody>
      </p:sp>
      <p:sp>
        <p:nvSpPr>
          <p:cNvPr id="6" name="Rectangle 5"/>
          <p:cNvSpPr/>
          <p:nvPr/>
        </p:nvSpPr>
        <p:spPr>
          <a:xfrm>
            <a:off x="228600" y="6248400"/>
            <a:ext cx="8610600" cy="369332"/>
          </a:xfrm>
          <a:prstGeom prst="rect">
            <a:avLst/>
          </a:prstGeom>
        </p:spPr>
        <p:txBody>
          <a:bodyPr wrap="square">
            <a:spAutoFit/>
          </a:bodyPr>
          <a:lstStyle/>
          <a:p>
            <a:r>
              <a:rPr lang="en-US" dirty="0" smtClean="0">
                <a:hlinkClick r:id="rId2"/>
              </a:rPr>
              <a:t>http://www.ecse.rpi.edu/Templates/14_Templates_revised_8-10.pdf</a:t>
            </a:r>
            <a:r>
              <a:rPr lang="en-US" dirty="0" smtClean="0"/>
              <a:t> </a:t>
            </a:r>
            <a:endParaRPr lang="en-US" dirty="0"/>
          </a:p>
        </p:txBody>
      </p:sp>
      <p:sp>
        <p:nvSpPr>
          <p:cNvPr id="7" name="TextBox 6"/>
          <p:cNvSpPr txBox="1"/>
          <p:nvPr/>
        </p:nvSpPr>
        <p:spPr>
          <a:xfrm>
            <a:off x="152400" y="0"/>
            <a:ext cx="1905000" cy="646331"/>
          </a:xfrm>
          <a:prstGeom prst="rect">
            <a:avLst/>
          </a:prstGeom>
          <a:noFill/>
        </p:spPr>
        <p:txBody>
          <a:bodyPr wrap="square" rtlCol="0">
            <a:spAutoFit/>
          </a:bodyPr>
          <a:lstStyle/>
          <a:p>
            <a:r>
              <a:rPr lang="en-US" sz="3600" dirty="0" smtClean="0">
                <a:solidFill>
                  <a:srgbClr val="FF0000"/>
                </a:solidFill>
              </a:rPr>
              <a:t>Courses</a:t>
            </a:r>
            <a:endParaRPr lang="en-US" sz="3600"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Computer and Systems Engineering</a:t>
            </a:r>
            <a:endParaRPr lang="en-US" dirty="0"/>
          </a:p>
        </p:txBody>
      </p:sp>
      <p:sp>
        <p:nvSpPr>
          <p:cNvPr id="5" name="Content Placeholder 4"/>
          <p:cNvSpPr>
            <a:spLocks noGrp="1"/>
          </p:cNvSpPr>
          <p:nvPr>
            <p:ph idx="1"/>
          </p:nvPr>
        </p:nvSpPr>
        <p:spPr>
          <a:xfrm>
            <a:off x="457200" y="1371600"/>
            <a:ext cx="8229600" cy="4525963"/>
          </a:xfrm>
        </p:spPr>
        <p:txBody>
          <a:bodyPr>
            <a:normAutofit lnSpcReduction="10000"/>
          </a:bodyPr>
          <a:lstStyle/>
          <a:p>
            <a:r>
              <a:rPr lang="en-US" dirty="0" smtClean="0"/>
              <a:t>Computer Science I,  Data Structures, Intro to Algorithms, </a:t>
            </a:r>
          </a:p>
          <a:p>
            <a:r>
              <a:rPr lang="en-US" dirty="0" smtClean="0"/>
              <a:t>Computer Components and Operations &amp; Computer Architecture, Networks and Op. Sys.</a:t>
            </a:r>
          </a:p>
          <a:p>
            <a:r>
              <a:rPr lang="en-US" dirty="0" smtClean="0"/>
              <a:t>Multivariable Calc, Discrete Structures &amp; Eng. Probability</a:t>
            </a:r>
          </a:p>
          <a:p>
            <a:r>
              <a:rPr lang="en-US" dirty="0" smtClean="0"/>
              <a:t>Electric Circuits, Intro to Electronics &amp; Signals and Systems</a:t>
            </a:r>
          </a:p>
        </p:txBody>
      </p:sp>
      <p:sp>
        <p:nvSpPr>
          <p:cNvPr id="6" name="Rectangle 5"/>
          <p:cNvSpPr/>
          <p:nvPr/>
        </p:nvSpPr>
        <p:spPr>
          <a:xfrm>
            <a:off x="228600" y="6248400"/>
            <a:ext cx="8610600" cy="369332"/>
          </a:xfrm>
          <a:prstGeom prst="rect">
            <a:avLst/>
          </a:prstGeom>
        </p:spPr>
        <p:txBody>
          <a:bodyPr wrap="square">
            <a:spAutoFit/>
          </a:bodyPr>
          <a:lstStyle/>
          <a:p>
            <a:r>
              <a:rPr lang="en-US" dirty="0" smtClean="0">
                <a:hlinkClick r:id="rId2"/>
              </a:rPr>
              <a:t>http://www.ecse.rpi.edu/Templates/14_Templates_revised_8-10.pdf</a:t>
            </a:r>
            <a:r>
              <a:rPr lang="en-US" dirty="0" smtClean="0"/>
              <a:t> </a:t>
            </a:r>
            <a:endParaRPr lang="en-US" dirty="0"/>
          </a:p>
        </p:txBody>
      </p:sp>
      <p:sp>
        <p:nvSpPr>
          <p:cNvPr id="7" name="TextBox 6"/>
          <p:cNvSpPr txBox="1"/>
          <p:nvPr/>
        </p:nvSpPr>
        <p:spPr>
          <a:xfrm>
            <a:off x="152400" y="0"/>
            <a:ext cx="1905000" cy="646331"/>
          </a:xfrm>
          <a:prstGeom prst="rect">
            <a:avLst/>
          </a:prstGeom>
          <a:noFill/>
        </p:spPr>
        <p:txBody>
          <a:bodyPr wrap="square" rtlCol="0">
            <a:spAutoFit/>
          </a:bodyPr>
          <a:lstStyle/>
          <a:p>
            <a:r>
              <a:rPr lang="en-US" sz="3600" dirty="0" smtClean="0">
                <a:solidFill>
                  <a:srgbClr val="FF0000"/>
                </a:solidFill>
              </a:rPr>
              <a:t>Courses</a:t>
            </a:r>
            <a:endParaRPr lang="en-US" sz="36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Dual Majors</a:t>
            </a:r>
            <a:endParaRPr lang="en-US" dirty="0"/>
          </a:p>
        </p:txBody>
      </p:sp>
      <p:sp>
        <p:nvSpPr>
          <p:cNvPr id="3" name="Content Placeholder 2"/>
          <p:cNvSpPr>
            <a:spLocks noGrp="1"/>
          </p:cNvSpPr>
          <p:nvPr>
            <p:ph idx="1"/>
          </p:nvPr>
        </p:nvSpPr>
        <p:spPr/>
        <p:txBody>
          <a:bodyPr/>
          <a:lstStyle/>
          <a:p>
            <a:r>
              <a:rPr lang="en-US" dirty="0" smtClean="0"/>
              <a:t>EE &amp; Applied Physics – 138 Credits</a:t>
            </a:r>
          </a:p>
          <a:p>
            <a:r>
              <a:rPr lang="en-US" dirty="0" smtClean="0"/>
              <a:t>EE &amp; CSE – 135 Credits</a:t>
            </a:r>
          </a:p>
          <a:p>
            <a:r>
              <a:rPr lang="en-US" dirty="0" smtClean="0"/>
              <a:t>CSE &amp; CS – 134 Credits</a:t>
            </a:r>
          </a:p>
          <a:p>
            <a:r>
              <a:rPr lang="en-US" dirty="0" smtClean="0"/>
              <a:t>EE &amp; BME – 135 Credits</a:t>
            </a:r>
          </a:p>
          <a:p>
            <a:endParaRPr lang="en-US" dirty="0"/>
          </a:p>
          <a:p>
            <a:pPr>
              <a:buNone/>
            </a:pPr>
            <a:r>
              <a:rPr lang="en-US" dirty="0" smtClean="0"/>
              <a:t>Co-terminal degrees are also becoming more common.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10 Starting Salaries 2010</a:t>
            </a:r>
            <a:endParaRPr lang="en-US" dirty="0"/>
          </a:p>
        </p:txBody>
      </p:sp>
      <p:sp>
        <p:nvSpPr>
          <p:cNvPr id="4" name="Footer Placeholder 3"/>
          <p:cNvSpPr>
            <a:spLocks noGrp="1"/>
          </p:cNvSpPr>
          <p:nvPr>
            <p:ph type="ftr" sz="quarter" idx="10"/>
          </p:nvPr>
        </p:nvSpPr>
        <p:spPr/>
        <p:txBody>
          <a:bodyPr/>
          <a:lstStyle/>
          <a:p>
            <a:r>
              <a:rPr lang="en-US" smtClean="0"/>
              <a:t>K. A. Connor</a:t>
            </a:r>
            <a:endParaRPr lang="en-US"/>
          </a:p>
        </p:txBody>
      </p:sp>
      <p:graphicFrame>
        <p:nvGraphicFramePr>
          <p:cNvPr id="5" name="Table 4"/>
          <p:cNvGraphicFramePr>
            <a:graphicFrameLocks noGrp="1"/>
          </p:cNvGraphicFramePr>
          <p:nvPr/>
        </p:nvGraphicFramePr>
        <p:xfrm>
          <a:off x="762000" y="1371600"/>
          <a:ext cx="4233334" cy="4064004"/>
        </p:xfrm>
        <a:graphic>
          <a:graphicData uri="http://schemas.openxmlformats.org/drawingml/2006/table">
            <a:tbl>
              <a:tblPr/>
              <a:tblGrid>
                <a:gridCol w="2116667"/>
                <a:gridCol w="2116667"/>
              </a:tblGrid>
              <a:tr h="243417">
                <a:tc>
                  <a:txBody>
                    <a:bodyPr/>
                    <a:lstStyle/>
                    <a:p>
                      <a:pPr algn="ctr"/>
                      <a:r>
                        <a:rPr lang="en-US" sz="1200" dirty="0"/>
                        <a:t>Major</a:t>
                      </a:r>
                    </a:p>
                  </a:txBody>
                  <a:tcPr marL="26458" marR="26458" marT="26458" marB="26458" anchor="ctr">
                    <a:lnL>
                      <a:noFill/>
                    </a:lnL>
                    <a:lnR>
                      <a:noFill/>
                    </a:lnR>
                    <a:lnT>
                      <a:noFill/>
                    </a:lnT>
                    <a:lnB>
                      <a:noFill/>
                    </a:lnB>
                    <a:solidFill>
                      <a:srgbClr val="C0C0C0"/>
                    </a:solidFill>
                  </a:tcPr>
                </a:tc>
                <a:tc>
                  <a:txBody>
                    <a:bodyPr/>
                    <a:lstStyle/>
                    <a:p>
                      <a:pPr algn="l"/>
                      <a:r>
                        <a:rPr lang="en-US" sz="1200" dirty="0"/>
                        <a:t>Average Salary Offer</a:t>
                      </a:r>
                    </a:p>
                  </a:txBody>
                  <a:tcPr marL="26458" marR="26458" marT="26458" marB="26458">
                    <a:lnL>
                      <a:noFill/>
                    </a:lnL>
                    <a:lnR>
                      <a:noFill/>
                    </a:lnR>
                    <a:lnT>
                      <a:noFill/>
                    </a:lnT>
                    <a:lnB>
                      <a:noFill/>
                    </a:lnB>
                    <a:solidFill>
                      <a:srgbClr val="C0C0C0"/>
                    </a:solidFill>
                  </a:tcPr>
                </a:tc>
              </a:tr>
              <a:tr h="243417">
                <a:tc>
                  <a:txBody>
                    <a:bodyPr/>
                    <a:lstStyle/>
                    <a:p>
                      <a:pPr algn="ctr"/>
                      <a:r>
                        <a:rPr lang="en-US" sz="1200"/>
                        <a:t>Petroleum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$86,220</a:t>
                      </a:r>
                    </a:p>
                  </a:txBody>
                  <a:tcPr marL="26458" marR="26458" marT="26458" marB="26458" anchor="ctr">
                    <a:lnL>
                      <a:noFill/>
                    </a:lnL>
                    <a:lnR>
                      <a:noFill/>
                    </a:lnR>
                    <a:lnT>
                      <a:noFill/>
                    </a:lnT>
                    <a:lnB>
                      <a:noFill/>
                    </a:lnB>
                    <a:solidFill>
                      <a:srgbClr val="FFFFFF"/>
                    </a:solidFill>
                  </a:tcPr>
                </a:tc>
              </a:tr>
              <a:tr h="243417">
                <a:tc>
                  <a:txBody>
                    <a:bodyPr/>
                    <a:lstStyle/>
                    <a:p>
                      <a:pPr algn="ctr"/>
                      <a:r>
                        <a:rPr lang="en-US" sz="1200"/>
                        <a:t>Chemical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$65,142</a:t>
                      </a:r>
                    </a:p>
                  </a:txBody>
                  <a:tcPr marL="26458" marR="26458" marT="26458" marB="26458" anchor="ctr">
                    <a:lnL>
                      <a:noFill/>
                    </a:lnL>
                    <a:lnR>
                      <a:noFill/>
                    </a:lnR>
                    <a:lnT>
                      <a:noFill/>
                    </a:lnT>
                    <a:lnB>
                      <a:noFill/>
                    </a:lnB>
                    <a:solidFill>
                      <a:srgbClr val="FFFFFF"/>
                    </a:solidFill>
                  </a:tcPr>
                </a:tc>
              </a:tr>
              <a:tr h="433917">
                <a:tc>
                  <a:txBody>
                    <a:bodyPr/>
                    <a:lstStyle/>
                    <a:p>
                      <a:pPr algn="ctr"/>
                      <a:r>
                        <a:rPr lang="en-US" sz="1200"/>
                        <a:t>Mining &amp; Minteral Engineering (incl. geological)</a:t>
                      </a:r>
                    </a:p>
                  </a:txBody>
                  <a:tcPr marL="26458" marR="26458" marT="26458" marB="26458" anchor="ctr">
                    <a:lnL>
                      <a:noFill/>
                    </a:lnL>
                    <a:lnR>
                      <a:noFill/>
                    </a:lnR>
                    <a:lnT>
                      <a:noFill/>
                    </a:lnT>
                    <a:lnB>
                      <a:noFill/>
                    </a:lnB>
                    <a:solidFill>
                      <a:srgbClr val="FFFFFF"/>
                    </a:solidFill>
                  </a:tcPr>
                </a:tc>
                <a:tc>
                  <a:txBody>
                    <a:bodyPr/>
                    <a:lstStyle/>
                    <a:p>
                      <a:pPr algn="ctr"/>
                      <a:r>
                        <a:rPr lang="en-US" sz="1200"/>
                        <a:t>$64,552</a:t>
                      </a:r>
                    </a:p>
                  </a:txBody>
                  <a:tcPr marL="26458" marR="26458" marT="26458" marB="26458" anchor="ctr">
                    <a:lnL>
                      <a:noFill/>
                    </a:lnL>
                    <a:lnR>
                      <a:noFill/>
                    </a:lnR>
                    <a:lnT>
                      <a:noFill/>
                    </a:lnT>
                    <a:lnB>
                      <a:noFill/>
                    </a:lnB>
                    <a:solidFill>
                      <a:srgbClr val="FFFFFF"/>
                    </a:solidFill>
                  </a:tcPr>
                </a:tc>
              </a:tr>
              <a:tr h="243417">
                <a:tc>
                  <a:txBody>
                    <a:bodyPr/>
                    <a:lstStyle/>
                    <a:p>
                      <a:pPr algn="ctr"/>
                      <a:r>
                        <a:rPr lang="en-US" sz="1200"/>
                        <a:t>Computer Science</a:t>
                      </a:r>
                    </a:p>
                  </a:txBody>
                  <a:tcPr marL="26458" marR="26458" marT="26458" marB="26458" anchor="ctr">
                    <a:lnL>
                      <a:noFill/>
                    </a:lnL>
                    <a:lnR>
                      <a:noFill/>
                    </a:lnR>
                    <a:lnT>
                      <a:noFill/>
                    </a:lnT>
                    <a:lnB>
                      <a:noFill/>
                    </a:lnB>
                    <a:solidFill>
                      <a:srgbClr val="FFFFFF"/>
                    </a:solidFill>
                  </a:tcPr>
                </a:tc>
                <a:tc>
                  <a:txBody>
                    <a:bodyPr/>
                    <a:lstStyle/>
                    <a:p>
                      <a:pPr algn="ctr"/>
                      <a:r>
                        <a:rPr lang="en-US" sz="1200"/>
                        <a:t>$61,205</a:t>
                      </a:r>
                    </a:p>
                  </a:txBody>
                  <a:tcPr marL="26458" marR="26458" marT="26458" marB="26458" anchor="ctr">
                    <a:lnL>
                      <a:noFill/>
                    </a:lnL>
                    <a:lnR>
                      <a:noFill/>
                    </a:lnR>
                    <a:lnT>
                      <a:noFill/>
                    </a:lnT>
                    <a:lnB>
                      <a:noFill/>
                    </a:lnB>
                    <a:solidFill>
                      <a:srgbClr val="FFFFFF"/>
                    </a:solidFill>
                  </a:tcPr>
                </a:tc>
              </a:tr>
              <a:tr h="243417">
                <a:tc>
                  <a:txBody>
                    <a:bodyPr/>
                    <a:lstStyle/>
                    <a:p>
                      <a:pPr algn="ctr"/>
                      <a:r>
                        <a:rPr lang="en-US" sz="1200"/>
                        <a:t>Computer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$60,879</a:t>
                      </a:r>
                    </a:p>
                  </a:txBody>
                  <a:tcPr marL="26458" marR="26458" marT="26458" marB="26458" anchor="ctr">
                    <a:lnL>
                      <a:noFill/>
                    </a:lnL>
                    <a:lnR>
                      <a:noFill/>
                    </a:lnR>
                    <a:lnT>
                      <a:noFill/>
                    </a:lnT>
                    <a:lnB>
                      <a:noFill/>
                    </a:lnB>
                    <a:solidFill>
                      <a:srgbClr val="FFFFFF"/>
                    </a:solidFill>
                  </a:tcPr>
                </a:tc>
              </a:tr>
              <a:tr h="624417">
                <a:tc>
                  <a:txBody>
                    <a:bodyPr/>
                    <a:lstStyle/>
                    <a:p>
                      <a:pPr algn="ctr"/>
                      <a:r>
                        <a:rPr lang="en-US" sz="1200"/>
                        <a:t> Electrical/Electronics &amp; Communications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$59,074</a:t>
                      </a:r>
                    </a:p>
                  </a:txBody>
                  <a:tcPr marL="26458" marR="26458" marT="26458" marB="26458" anchor="ctr">
                    <a:lnL>
                      <a:noFill/>
                    </a:lnL>
                    <a:lnR>
                      <a:noFill/>
                    </a:lnR>
                    <a:lnT>
                      <a:noFill/>
                    </a:lnT>
                    <a:lnB>
                      <a:noFill/>
                    </a:lnB>
                    <a:solidFill>
                      <a:srgbClr val="FFFFFF"/>
                    </a:solidFill>
                  </a:tcPr>
                </a:tc>
              </a:tr>
              <a:tr h="243417">
                <a:tc>
                  <a:txBody>
                    <a:bodyPr/>
                    <a:lstStyle/>
                    <a:p>
                      <a:pPr algn="ctr"/>
                      <a:r>
                        <a:rPr lang="en-US" sz="1200"/>
                        <a:t>Mechanical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$58,392</a:t>
                      </a:r>
                    </a:p>
                  </a:txBody>
                  <a:tcPr marL="26458" marR="26458" marT="26458" marB="26458" anchor="ctr">
                    <a:lnL>
                      <a:noFill/>
                    </a:lnL>
                    <a:lnR>
                      <a:noFill/>
                    </a:lnR>
                    <a:lnT>
                      <a:noFill/>
                    </a:lnT>
                    <a:lnB>
                      <a:noFill/>
                    </a:lnB>
                    <a:solidFill>
                      <a:srgbClr val="FFFFFF"/>
                    </a:solidFill>
                  </a:tcPr>
                </a:tc>
              </a:tr>
              <a:tr h="433917">
                <a:tc>
                  <a:txBody>
                    <a:bodyPr/>
                    <a:lstStyle/>
                    <a:p>
                      <a:pPr algn="ctr"/>
                      <a:r>
                        <a:rPr lang="en-US" sz="1200"/>
                        <a:t> Industrial/Manufacturing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$57,734</a:t>
                      </a:r>
                    </a:p>
                  </a:txBody>
                  <a:tcPr marL="26458" marR="26458" marT="26458" marB="26458" anchor="ctr">
                    <a:lnL>
                      <a:noFill/>
                    </a:lnL>
                    <a:lnR>
                      <a:noFill/>
                    </a:lnR>
                    <a:lnT>
                      <a:noFill/>
                    </a:lnT>
                    <a:lnB>
                      <a:noFill/>
                    </a:lnB>
                    <a:solidFill>
                      <a:srgbClr val="FFFFFF"/>
                    </a:solidFill>
                  </a:tcPr>
                </a:tc>
              </a:tr>
              <a:tr h="433917">
                <a:tc>
                  <a:txBody>
                    <a:bodyPr/>
                    <a:lstStyle/>
                    <a:p>
                      <a:pPr algn="ctr"/>
                      <a:r>
                        <a:rPr lang="en-US" sz="1200"/>
                        <a:t> Aerospace/Aeronautical/Astronautical Engineering</a:t>
                      </a:r>
                    </a:p>
                  </a:txBody>
                  <a:tcPr marL="26458" marR="26458" marT="26458" marB="26458" anchor="ctr">
                    <a:lnL>
                      <a:noFill/>
                    </a:lnL>
                    <a:lnR>
                      <a:noFill/>
                    </a:lnR>
                    <a:lnT>
                      <a:noFill/>
                    </a:lnT>
                    <a:lnB>
                      <a:noFill/>
                    </a:lnB>
                    <a:solidFill>
                      <a:srgbClr val="FFFFFF"/>
                    </a:solidFill>
                  </a:tcPr>
                </a:tc>
                <a:tc>
                  <a:txBody>
                    <a:bodyPr/>
                    <a:lstStyle/>
                    <a:p>
                      <a:pPr algn="ctr"/>
                      <a:r>
                        <a:rPr lang="en-US" sz="1200"/>
                        <a:t>$57,231</a:t>
                      </a:r>
                    </a:p>
                  </a:txBody>
                  <a:tcPr marL="26458" marR="26458" marT="26458" marB="26458" anchor="ctr">
                    <a:lnL>
                      <a:noFill/>
                    </a:lnL>
                    <a:lnR>
                      <a:noFill/>
                    </a:lnR>
                    <a:lnT>
                      <a:noFill/>
                    </a:lnT>
                    <a:lnB>
                      <a:noFill/>
                    </a:lnB>
                    <a:solidFill>
                      <a:srgbClr val="FFFFFF"/>
                    </a:solidFill>
                  </a:tcPr>
                </a:tc>
              </a:tr>
              <a:tr h="433917">
                <a:tc>
                  <a:txBody>
                    <a:bodyPr/>
                    <a:lstStyle/>
                    <a:p>
                      <a:pPr algn="ctr"/>
                      <a:r>
                        <a:rPr lang="en-US" sz="1200"/>
                        <a:t>Information Sciences &amp; Systems</a:t>
                      </a:r>
                    </a:p>
                  </a:txBody>
                  <a:tcPr marL="26458" marR="26458" marT="26458" marB="26458" anchor="ctr">
                    <a:lnL>
                      <a:noFill/>
                    </a:lnL>
                    <a:lnR>
                      <a:noFill/>
                    </a:lnR>
                    <a:lnT>
                      <a:noFill/>
                    </a:lnT>
                    <a:lnB>
                      <a:noFill/>
                    </a:lnB>
                    <a:solidFill>
                      <a:srgbClr val="FFFFFF"/>
                    </a:solidFill>
                  </a:tcPr>
                </a:tc>
                <a:tc>
                  <a:txBody>
                    <a:bodyPr/>
                    <a:lstStyle/>
                    <a:p>
                      <a:pPr algn="ctr"/>
                      <a:r>
                        <a:rPr lang="en-US" sz="1200"/>
                        <a:t>$54,038</a:t>
                      </a:r>
                    </a:p>
                  </a:txBody>
                  <a:tcPr marL="26458" marR="26458" marT="26458" marB="26458" anchor="ctr">
                    <a:lnL>
                      <a:noFill/>
                    </a:lnL>
                    <a:lnR>
                      <a:noFill/>
                    </a:lnR>
                    <a:lnT>
                      <a:noFill/>
                    </a:lnT>
                    <a:lnB>
                      <a:noFill/>
                    </a:lnB>
                    <a:solidFill>
                      <a:srgbClr val="FFFFFF"/>
                    </a:solidFill>
                  </a:tcPr>
                </a:tc>
              </a:tr>
              <a:tr h="243417">
                <a:tc gridSpan="2">
                  <a:txBody>
                    <a:bodyPr/>
                    <a:lstStyle/>
                    <a:p>
                      <a:pPr algn="ctr"/>
                      <a:r>
                        <a:rPr lang="en-US" sz="1200" dirty="0"/>
                        <a:t>*Where 10 or more offers were reported. </a:t>
                      </a:r>
                    </a:p>
                  </a:txBody>
                  <a:tcPr marL="26458" marR="26458" marT="26458" marB="26458" anchor="ctr">
                    <a:lnL>
                      <a:noFill/>
                    </a:lnL>
                    <a:lnR>
                      <a:noFill/>
                    </a:lnR>
                    <a:lnT>
                      <a:noFill/>
                    </a:lnT>
                    <a:lnB>
                      <a:noFill/>
                    </a:lnB>
                    <a:solidFill>
                      <a:srgbClr val="FFFFFF"/>
                    </a:solidFill>
                  </a:tcPr>
                </a:tc>
                <a:tc hMerge="1">
                  <a:txBody>
                    <a:bodyPr/>
                    <a:lstStyle/>
                    <a:p>
                      <a:endParaRPr lang="en-US"/>
                    </a:p>
                  </a:txBody>
                  <a:tcPr/>
                </a:tc>
              </a:tr>
            </a:tbl>
          </a:graphicData>
        </a:graphic>
      </p:graphicFrame>
      <p:sp>
        <p:nvSpPr>
          <p:cNvPr id="71372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t>
            </a:r>
          </a:p>
        </p:txBody>
      </p:sp>
      <p:sp>
        <p:nvSpPr>
          <p:cNvPr id="7" name="TextBox 6"/>
          <p:cNvSpPr txBox="1"/>
          <p:nvPr/>
        </p:nvSpPr>
        <p:spPr>
          <a:xfrm>
            <a:off x="3505200" y="5715000"/>
            <a:ext cx="2209800" cy="381000"/>
          </a:xfrm>
          <a:prstGeom prst="rect">
            <a:avLst/>
          </a:prstGeom>
          <a:noFill/>
        </p:spPr>
        <p:txBody>
          <a:bodyPr wrap="square" rtlCol="0">
            <a:spAutoFit/>
          </a:bodyPr>
          <a:lstStyle/>
          <a:p>
            <a:r>
              <a:rPr lang="en-US" dirty="0" smtClean="0"/>
              <a:t>Source: NACE</a:t>
            </a:r>
            <a:endParaRPr lang="en-US" dirty="0"/>
          </a:p>
        </p:txBody>
      </p:sp>
      <p:pic>
        <p:nvPicPr>
          <p:cNvPr id="713730" name="Picture 2"/>
          <p:cNvPicPr>
            <a:picLocks noChangeAspect="1" noChangeArrowheads="1"/>
          </p:cNvPicPr>
          <p:nvPr/>
        </p:nvPicPr>
        <p:blipFill>
          <a:blip r:embed="rId2" cstate="print"/>
          <a:srcRect/>
          <a:stretch>
            <a:fillRect/>
          </a:stretch>
        </p:blipFill>
        <p:spPr bwMode="auto">
          <a:xfrm>
            <a:off x="5867400" y="1752600"/>
            <a:ext cx="2409825" cy="30956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1"/>
          </p:nvPr>
        </p:nvSpPr>
        <p:spPr>
          <a:xfrm>
            <a:off x="457200" y="6356350"/>
            <a:ext cx="2133600" cy="365125"/>
          </a:xfrm>
        </p:spPr>
        <p:txBody>
          <a:bodyPr/>
          <a:lstStyle/>
          <a:p>
            <a:pPr algn="l">
              <a:defRPr/>
            </a:pPr>
            <a:r>
              <a:rPr lang="en-US" smtClean="0"/>
              <a:t>K. A. Connor</a:t>
            </a:r>
          </a:p>
        </p:txBody>
      </p:sp>
      <p:sp>
        <p:nvSpPr>
          <p:cNvPr id="34819" name="Rectangle 2"/>
          <p:cNvSpPr>
            <a:spLocks noGrp="1" noChangeArrowheads="1"/>
          </p:cNvSpPr>
          <p:nvPr>
            <p:ph type="title"/>
          </p:nvPr>
        </p:nvSpPr>
        <p:spPr/>
        <p:txBody>
          <a:bodyPr/>
          <a:lstStyle/>
          <a:p>
            <a:pPr eaLnBrk="1" hangingPunct="1"/>
            <a:r>
              <a:rPr dirty="0" smtClean="0">
                <a:latin typeface="Arial" charset="0"/>
                <a:cs typeface="Arial" charset="0"/>
              </a:rPr>
              <a:t>Al</a:t>
            </a:r>
            <a:r>
              <a:rPr lang="en-US" dirty="0" smtClean="0">
                <a:latin typeface="Arial" charset="0"/>
                <a:cs typeface="Arial" charset="0"/>
              </a:rPr>
              <a:t>le</a:t>
            </a:r>
            <a:r>
              <a:rPr dirty="0" smtClean="0">
                <a:latin typeface="Arial" charset="0"/>
                <a:cs typeface="Arial" charset="0"/>
              </a:rPr>
              <a:t>n </a:t>
            </a:r>
            <a:r>
              <a:rPr dirty="0" smtClean="0">
                <a:latin typeface="Arial" charset="0"/>
                <a:cs typeface="Arial" charset="0"/>
              </a:rPr>
              <a:t>Dumont</a:t>
            </a:r>
          </a:p>
        </p:txBody>
      </p:sp>
      <p:pic>
        <p:nvPicPr>
          <p:cNvPr id="34820" name="Picture 3" descr="adumont"/>
          <p:cNvPicPr>
            <a:picLocks noChangeAspect="1" noChangeArrowheads="1"/>
          </p:cNvPicPr>
          <p:nvPr/>
        </p:nvPicPr>
        <p:blipFill>
          <a:blip r:embed="rId2" cstate="print"/>
          <a:srcRect/>
          <a:stretch>
            <a:fillRect/>
          </a:stretch>
        </p:blipFill>
        <p:spPr bwMode="auto">
          <a:xfrm>
            <a:off x="304800" y="1676400"/>
            <a:ext cx="3219450" cy="3579813"/>
          </a:xfrm>
          <a:prstGeom prst="rect">
            <a:avLst/>
          </a:prstGeom>
          <a:noFill/>
          <a:ln w="9525">
            <a:noFill/>
            <a:miter lim="800000"/>
            <a:headEnd/>
            <a:tailEnd/>
          </a:ln>
        </p:spPr>
      </p:pic>
      <p:pic>
        <p:nvPicPr>
          <p:cNvPr id="34821" name="Picture 4" descr="1938-Du-Mont-Model-180-Television"/>
          <p:cNvPicPr>
            <a:picLocks noChangeAspect="1" noChangeArrowheads="1"/>
          </p:cNvPicPr>
          <p:nvPr/>
        </p:nvPicPr>
        <p:blipFill>
          <a:blip r:embed="rId3" cstate="print"/>
          <a:srcRect/>
          <a:stretch>
            <a:fillRect/>
          </a:stretch>
        </p:blipFill>
        <p:spPr bwMode="auto">
          <a:xfrm>
            <a:off x="3581400" y="1371600"/>
            <a:ext cx="5394325" cy="3657600"/>
          </a:xfrm>
          <a:prstGeom prst="rect">
            <a:avLst/>
          </a:prstGeom>
          <a:noFill/>
          <a:ln w="9525">
            <a:noFill/>
            <a:miter lim="800000"/>
            <a:headEnd/>
            <a:tailEnd/>
          </a:ln>
        </p:spPr>
      </p:pic>
      <p:sp>
        <p:nvSpPr>
          <p:cNvPr id="6" name="TextBox 5"/>
          <p:cNvSpPr txBox="1"/>
          <p:nvPr/>
        </p:nvSpPr>
        <p:spPr>
          <a:xfrm>
            <a:off x="2514600" y="5638800"/>
            <a:ext cx="914400" cy="369332"/>
          </a:xfrm>
          <a:prstGeom prst="rect">
            <a:avLst/>
          </a:prstGeom>
          <a:noFill/>
        </p:spPr>
        <p:txBody>
          <a:bodyPr wrap="square" rtlCol="0">
            <a:spAutoFit/>
          </a:bodyPr>
          <a:lstStyle/>
          <a:p>
            <a:r>
              <a:rPr lang="en-US" dirty="0" smtClean="0"/>
              <a:t>EE ‘24</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K. A. Connor</a:t>
            </a:r>
          </a:p>
        </p:txBody>
      </p:sp>
      <p:sp>
        <p:nvSpPr>
          <p:cNvPr id="690178" name="Rectangle 2"/>
          <p:cNvSpPr>
            <a:spLocks noGrp="1" noChangeArrowheads="1"/>
          </p:cNvSpPr>
          <p:nvPr>
            <p:ph type="title"/>
          </p:nvPr>
        </p:nvSpPr>
        <p:spPr/>
        <p:txBody>
          <a:bodyPr/>
          <a:lstStyle/>
          <a:p>
            <a:r>
              <a:rPr lang="en-US" dirty="0" smtClean="0"/>
              <a:t>Overview</a:t>
            </a:r>
            <a:endParaRPr lang="en-US" dirty="0"/>
          </a:p>
        </p:txBody>
      </p:sp>
      <p:sp>
        <p:nvSpPr>
          <p:cNvPr id="690179" name="Rectangle 3"/>
          <p:cNvSpPr>
            <a:spLocks noGrp="1" noChangeArrowheads="1"/>
          </p:cNvSpPr>
          <p:nvPr>
            <p:ph type="body" idx="1"/>
          </p:nvPr>
        </p:nvSpPr>
        <p:spPr/>
        <p:txBody>
          <a:bodyPr/>
          <a:lstStyle/>
          <a:p>
            <a:r>
              <a:rPr lang="en-US" dirty="0" smtClean="0"/>
              <a:t>Who Am I?</a:t>
            </a:r>
          </a:p>
          <a:p>
            <a:r>
              <a:rPr lang="en-US" dirty="0" smtClean="0"/>
              <a:t>Why be an Engineer?</a:t>
            </a:r>
          </a:p>
          <a:p>
            <a:r>
              <a:rPr lang="en-US" dirty="0" smtClean="0"/>
              <a:t>EE and CSE?</a:t>
            </a:r>
          </a:p>
          <a:p>
            <a:r>
              <a:rPr lang="en-US" dirty="0" smtClean="0"/>
              <a:t>ECSE Alumni (with one ringer)</a:t>
            </a:r>
          </a:p>
          <a:p>
            <a:pPr lvl="1"/>
            <a:r>
              <a:rPr lang="en-US" dirty="0" smtClean="0"/>
              <a:t>Demos</a:t>
            </a:r>
          </a:p>
          <a:p>
            <a:r>
              <a:rPr lang="en-US" dirty="0" smtClean="0"/>
              <a:t>What are Alums Doing Today?</a:t>
            </a:r>
          </a:p>
          <a:p>
            <a:pPr lvl="1"/>
            <a:r>
              <a:rPr lang="en-US" dirty="0" smtClean="0"/>
              <a:t>Demos</a:t>
            </a:r>
          </a:p>
          <a:p>
            <a:r>
              <a:rPr lang="en-US" dirty="0" smtClean="0"/>
              <a:t>Questions</a:t>
            </a:r>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0"/>
          </p:nvPr>
        </p:nvSpPr>
        <p:spPr/>
        <p:txBody>
          <a:bodyPr/>
          <a:lstStyle/>
          <a:p>
            <a:r>
              <a:rPr lang="en-US"/>
              <a:t>K. A. Connor</a:t>
            </a:r>
          </a:p>
        </p:txBody>
      </p:sp>
      <p:sp>
        <p:nvSpPr>
          <p:cNvPr id="695298" name="Rectangle 2"/>
          <p:cNvSpPr>
            <a:spLocks noGrp="1" noChangeArrowheads="1"/>
          </p:cNvSpPr>
          <p:nvPr>
            <p:ph type="title"/>
          </p:nvPr>
        </p:nvSpPr>
        <p:spPr/>
        <p:txBody>
          <a:bodyPr/>
          <a:lstStyle/>
          <a:p>
            <a:r>
              <a:rPr lang="en-US"/>
              <a:t>Displays</a:t>
            </a:r>
          </a:p>
        </p:txBody>
      </p:sp>
      <p:pic>
        <p:nvPicPr>
          <p:cNvPr id="695300" name="Picture 4" descr="nixie-tube-00914001"/>
          <p:cNvPicPr>
            <a:picLocks noChangeAspect="1" noChangeArrowheads="1"/>
          </p:cNvPicPr>
          <p:nvPr/>
        </p:nvPicPr>
        <p:blipFill>
          <a:blip r:embed="rId2" cstate="print"/>
          <a:srcRect/>
          <a:stretch>
            <a:fillRect/>
          </a:stretch>
        </p:blipFill>
        <p:spPr bwMode="auto">
          <a:xfrm>
            <a:off x="838200" y="1447800"/>
            <a:ext cx="838200" cy="598488"/>
          </a:xfrm>
          <a:prstGeom prst="rect">
            <a:avLst/>
          </a:prstGeom>
          <a:noFill/>
        </p:spPr>
      </p:pic>
      <p:pic>
        <p:nvPicPr>
          <p:cNvPr id="695301" name="Picture 5" descr="7seg-83"/>
          <p:cNvPicPr>
            <a:picLocks noChangeAspect="1" noChangeArrowheads="1"/>
          </p:cNvPicPr>
          <p:nvPr/>
        </p:nvPicPr>
        <p:blipFill>
          <a:blip r:embed="rId3" cstate="print"/>
          <a:srcRect/>
          <a:stretch>
            <a:fillRect/>
          </a:stretch>
        </p:blipFill>
        <p:spPr bwMode="auto">
          <a:xfrm>
            <a:off x="762000" y="304800"/>
            <a:ext cx="914400" cy="874713"/>
          </a:xfrm>
          <a:prstGeom prst="rect">
            <a:avLst/>
          </a:prstGeom>
          <a:noFill/>
        </p:spPr>
      </p:pic>
      <p:pic>
        <p:nvPicPr>
          <p:cNvPr id="695302" name="Picture 6" descr="CMP5000WXURweb"/>
          <p:cNvPicPr>
            <a:picLocks noChangeAspect="1" noChangeArrowheads="1"/>
          </p:cNvPicPr>
          <p:nvPr/>
        </p:nvPicPr>
        <p:blipFill>
          <a:blip r:embed="rId4" cstate="print"/>
          <a:srcRect/>
          <a:stretch>
            <a:fillRect/>
          </a:stretch>
        </p:blipFill>
        <p:spPr bwMode="auto">
          <a:xfrm>
            <a:off x="609600" y="3048000"/>
            <a:ext cx="2540000" cy="2019300"/>
          </a:xfrm>
          <a:prstGeom prst="rect">
            <a:avLst/>
          </a:prstGeom>
          <a:noFill/>
        </p:spPr>
      </p:pic>
      <p:sp>
        <p:nvSpPr>
          <p:cNvPr id="695303" name="Text Box 7"/>
          <p:cNvSpPr txBox="1">
            <a:spLocks noChangeArrowheads="1"/>
          </p:cNvSpPr>
          <p:nvPr/>
        </p:nvSpPr>
        <p:spPr bwMode="auto">
          <a:xfrm>
            <a:off x="990600" y="5105400"/>
            <a:ext cx="1752600" cy="366713"/>
          </a:xfrm>
          <a:prstGeom prst="rect">
            <a:avLst/>
          </a:prstGeom>
          <a:noFill/>
          <a:ln w="9525">
            <a:noFill/>
            <a:miter lim="800000"/>
            <a:headEnd/>
            <a:tailEnd/>
          </a:ln>
          <a:effectLst/>
        </p:spPr>
        <p:txBody>
          <a:bodyPr>
            <a:spAutoFit/>
          </a:bodyPr>
          <a:lstStyle/>
          <a:p>
            <a:pPr>
              <a:spcBef>
                <a:spcPct val="50000"/>
              </a:spcBef>
            </a:pPr>
            <a:r>
              <a:rPr lang="en-US"/>
              <a:t>Plasma</a:t>
            </a:r>
          </a:p>
        </p:txBody>
      </p:sp>
      <p:pic>
        <p:nvPicPr>
          <p:cNvPr id="695304" name="Picture 8" descr="rgbScreenComp"/>
          <p:cNvPicPr>
            <a:picLocks noChangeAspect="1" noChangeArrowheads="1"/>
          </p:cNvPicPr>
          <p:nvPr/>
        </p:nvPicPr>
        <p:blipFill>
          <a:blip r:embed="rId5" cstate="print"/>
          <a:srcRect/>
          <a:stretch>
            <a:fillRect/>
          </a:stretch>
        </p:blipFill>
        <p:spPr bwMode="auto">
          <a:xfrm>
            <a:off x="5715000" y="152400"/>
            <a:ext cx="3168650" cy="1673225"/>
          </a:xfrm>
          <a:prstGeom prst="rect">
            <a:avLst/>
          </a:prstGeom>
          <a:noFill/>
        </p:spPr>
      </p:pic>
      <p:sp>
        <p:nvSpPr>
          <p:cNvPr id="695305" name="Text Box 9"/>
          <p:cNvSpPr txBox="1">
            <a:spLocks noChangeArrowheads="1"/>
          </p:cNvSpPr>
          <p:nvPr/>
        </p:nvSpPr>
        <p:spPr bwMode="auto">
          <a:xfrm>
            <a:off x="6477000" y="1524000"/>
            <a:ext cx="685800" cy="366713"/>
          </a:xfrm>
          <a:prstGeom prst="rect">
            <a:avLst/>
          </a:prstGeom>
          <a:noFill/>
          <a:ln w="9525">
            <a:noFill/>
            <a:miter lim="800000"/>
            <a:headEnd/>
            <a:tailEnd/>
          </a:ln>
          <a:effectLst/>
        </p:spPr>
        <p:txBody>
          <a:bodyPr>
            <a:spAutoFit/>
          </a:bodyPr>
          <a:lstStyle/>
          <a:p>
            <a:pPr>
              <a:spcBef>
                <a:spcPct val="50000"/>
              </a:spcBef>
            </a:pPr>
            <a:r>
              <a:rPr lang="en-US"/>
              <a:t>CRT</a:t>
            </a:r>
          </a:p>
        </p:txBody>
      </p:sp>
      <p:pic>
        <p:nvPicPr>
          <p:cNvPr id="695306" name="Picture 10"/>
          <p:cNvPicPr>
            <a:picLocks noChangeAspect="1" noChangeArrowheads="1"/>
          </p:cNvPicPr>
          <p:nvPr/>
        </p:nvPicPr>
        <p:blipFill>
          <a:blip r:embed="rId6" cstate="print"/>
          <a:srcRect/>
          <a:stretch>
            <a:fillRect/>
          </a:stretch>
        </p:blipFill>
        <p:spPr bwMode="auto">
          <a:xfrm>
            <a:off x="6096000" y="4146550"/>
            <a:ext cx="2886075" cy="2589213"/>
          </a:xfrm>
          <a:prstGeom prst="rect">
            <a:avLst/>
          </a:prstGeom>
          <a:noFill/>
          <a:ln w="9525">
            <a:noFill/>
            <a:miter lim="800000"/>
            <a:headEnd/>
            <a:tailEnd/>
          </a:ln>
          <a:effectLst/>
        </p:spPr>
      </p:pic>
      <p:sp>
        <p:nvSpPr>
          <p:cNvPr id="695307" name="Text Box 11"/>
          <p:cNvSpPr txBox="1">
            <a:spLocks noChangeArrowheads="1"/>
          </p:cNvSpPr>
          <p:nvPr/>
        </p:nvSpPr>
        <p:spPr bwMode="auto">
          <a:xfrm>
            <a:off x="6172200" y="6324600"/>
            <a:ext cx="838200" cy="366713"/>
          </a:xfrm>
          <a:prstGeom prst="rect">
            <a:avLst/>
          </a:prstGeom>
          <a:noFill/>
          <a:ln w="9525">
            <a:noFill/>
            <a:miter lim="800000"/>
            <a:headEnd/>
            <a:tailEnd/>
          </a:ln>
          <a:effectLst/>
        </p:spPr>
        <p:txBody>
          <a:bodyPr>
            <a:spAutoFit/>
          </a:bodyPr>
          <a:lstStyle/>
          <a:p>
            <a:pPr>
              <a:spcBef>
                <a:spcPct val="50000"/>
              </a:spcBef>
            </a:pPr>
            <a:r>
              <a:rPr lang="en-US"/>
              <a:t>LCD</a:t>
            </a:r>
          </a:p>
        </p:txBody>
      </p:sp>
      <p:pic>
        <p:nvPicPr>
          <p:cNvPr id="695308" name="Picture 12"/>
          <p:cNvPicPr>
            <a:picLocks noChangeAspect="1" noChangeArrowheads="1"/>
          </p:cNvPicPr>
          <p:nvPr/>
        </p:nvPicPr>
        <p:blipFill>
          <a:blip r:embed="rId7" cstate="print"/>
          <a:srcRect/>
          <a:stretch>
            <a:fillRect/>
          </a:stretch>
        </p:blipFill>
        <p:spPr bwMode="auto">
          <a:xfrm>
            <a:off x="3733800" y="2057400"/>
            <a:ext cx="1828800" cy="1084263"/>
          </a:xfrm>
          <a:prstGeom prst="rect">
            <a:avLst/>
          </a:prstGeom>
          <a:noFill/>
          <a:ln w="9525">
            <a:noFill/>
            <a:miter lim="800000"/>
            <a:headEnd/>
            <a:tailEnd/>
          </a:ln>
          <a:effectLst/>
        </p:spPr>
      </p:pic>
      <p:sp>
        <p:nvSpPr>
          <p:cNvPr id="695309" name="Text Box 13"/>
          <p:cNvSpPr txBox="1">
            <a:spLocks noChangeArrowheads="1"/>
          </p:cNvSpPr>
          <p:nvPr/>
        </p:nvSpPr>
        <p:spPr bwMode="auto">
          <a:xfrm>
            <a:off x="5715000" y="2133600"/>
            <a:ext cx="990600" cy="641350"/>
          </a:xfrm>
          <a:prstGeom prst="rect">
            <a:avLst/>
          </a:prstGeom>
          <a:noFill/>
          <a:ln w="9525">
            <a:noFill/>
            <a:miter lim="800000"/>
            <a:headEnd/>
            <a:tailEnd/>
          </a:ln>
          <a:effectLst/>
        </p:spPr>
        <p:txBody>
          <a:bodyPr>
            <a:spAutoFit/>
          </a:bodyPr>
          <a:lstStyle/>
          <a:p>
            <a:pPr>
              <a:spcBef>
                <a:spcPct val="50000"/>
              </a:spcBef>
            </a:pPr>
            <a:r>
              <a:rPr lang="en-US"/>
              <a:t>MirasolMEMS</a:t>
            </a:r>
          </a:p>
        </p:txBody>
      </p:sp>
      <p:pic>
        <p:nvPicPr>
          <p:cNvPr id="695311" name="Picture 15"/>
          <p:cNvPicPr>
            <a:picLocks noChangeAspect="1" noChangeArrowheads="1"/>
          </p:cNvPicPr>
          <p:nvPr/>
        </p:nvPicPr>
        <p:blipFill>
          <a:blip r:embed="rId8" cstate="print"/>
          <a:srcRect/>
          <a:stretch>
            <a:fillRect/>
          </a:stretch>
        </p:blipFill>
        <p:spPr bwMode="auto">
          <a:xfrm>
            <a:off x="3505200" y="3657600"/>
            <a:ext cx="2190750" cy="2428875"/>
          </a:xfrm>
          <a:prstGeom prst="rect">
            <a:avLst/>
          </a:prstGeom>
          <a:noFill/>
          <a:ln w="9525">
            <a:noFill/>
            <a:miter lim="800000"/>
            <a:headEnd/>
            <a:tailEnd/>
          </a:ln>
          <a:effectLst/>
        </p:spPr>
      </p:pic>
      <p:sp>
        <p:nvSpPr>
          <p:cNvPr id="695312" name="Text Box 16"/>
          <p:cNvSpPr txBox="1">
            <a:spLocks noChangeArrowheads="1"/>
          </p:cNvSpPr>
          <p:nvPr/>
        </p:nvSpPr>
        <p:spPr bwMode="auto">
          <a:xfrm>
            <a:off x="2362200" y="6019800"/>
            <a:ext cx="2286000" cy="366713"/>
          </a:xfrm>
          <a:prstGeom prst="rect">
            <a:avLst/>
          </a:prstGeom>
          <a:noFill/>
          <a:ln w="9525">
            <a:noFill/>
            <a:miter lim="800000"/>
            <a:headEnd/>
            <a:tailEnd/>
          </a:ln>
          <a:effectLst/>
        </p:spPr>
        <p:txBody>
          <a:bodyPr>
            <a:spAutoFit/>
          </a:bodyPr>
          <a:lstStyle/>
          <a:p>
            <a:pPr>
              <a:spcBef>
                <a:spcPct val="50000"/>
              </a:spcBef>
            </a:pPr>
            <a:r>
              <a:rPr lang="en-US" dirty="0"/>
              <a:t>TI LED DLP MEMS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a:t>K. A. Connor</a:t>
            </a:r>
          </a:p>
        </p:txBody>
      </p:sp>
      <p:sp>
        <p:nvSpPr>
          <p:cNvPr id="693250" name="Rectangle 2"/>
          <p:cNvSpPr>
            <a:spLocks noGrp="1" noChangeArrowheads="1"/>
          </p:cNvSpPr>
          <p:nvPr>
            <p:ph type="title"/>
          </p:nvPr>
        </p:nvSpPr>
        <p:spPr/>
        <p:txBody>
          <a:bodyPr/>
          <a:lstStyle/>
          <a:p>
            <a:r>
              <a:rPr lang="en-US"/>
              <a:t>RGB</a:t>
            </a:r>
          </a:p>
        </p:txBody>
      </p:sp>
      <p:pic>
        <p:nvPicPr>
          <p:cNvPr id="693251" name="Picture 3"/>
          <p:cNvPicPr>
            <a:picLocks noChangeAspect="1" noChangeArrowheads="1"/>
          </p:cNvPicPr>
          <p:nvPr/>
        </p:nvPicPr>
        <p:blipFill>
          <a:blip r:embed="rId2" cstate="print"/>
          <a:srcRect/>
          <a:stretch>
            <a:fillRect/>
          </a:stretch>
        </p:blipFill>
        <p:spPr bwMode="auto">
          <a:xfrm>
            <a:off x="138113" y="1295400"/>
            <a:ext cx="8867775" cy="356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603138" name="Rectangle 2"/>
          <p:cNvSpPr>
            <a:spLocks noGrp="1" noChangeArrowheads="1"/>
          </p:cNvSpPr>
          <p:nvPr>
            <p:ph type="title"/>
          </p:nvPr>
        </p:nvSpPr>
        <p:spPr/>
        <p:txBody>
          <a:bodyPr/>
          <a:lstStyle/>
          <a:p>
            <a:r>
              <a:rPr lang="en-US"/>
              <a:t>Remote Controls</a:t>
            </a:r>
          </a:p>
        </p:txBody>
      </p:sp>
      <p:sp>
        <p:nvSpPr>
          <p:cNvPr id="603139" name="Rectangle 3"/>
          <p:cNvSpPr>
            <a:spLocks noGrp="1" noChangeArrowheads="1"/>
          </p:cNvSpPr>
          <p:nvPr>
            <p:ph type="body" idx="1"/>
          </p:nvPr>
        </p:nvSpPr>
        <p:spPr/>
        <p:txBody>
          <a:bodyPr/>
          <a:lstStyle/>
          <a:p>
            <a:r>
              <a:rPr lang="en-US" dirty="0"/>
              <a:t>Infrared Light</a:t>
            </a:r>
          </a:p>
          <a:p>
            <a:r>
              <a:rPr lang="en-US" dirty="0"/>
              <a:t>Cannot be seen by humans</a:t>
            </a:r>
          </a:p>
          <a:p>
            <a:r>
              <a:rPr lang="en-US" dirty="0"/>
              <a:t>Can be seen by digital camera</a:t>
            </a:r>
          </a:p>
          <a:p>
            <a:r>
              <a:rPr lang="en-US" dirty="0"/>
              <a:t>Remote control sends light flashes to TV or any other device it is to control</a:t>
            </a:r>
          </a:p>
        </p:txBody>
      </p:sp>
      <p:pic>
        <p:nvPicPr>
          <p:cNvPr id="603140" name="Picture 4"/>
          <p:cNvPicPr>
            <a:picLocks noChangeAspect="1" noChangeArrowheads="1"/>
          </p:cNvPicPr>
          <p:nvPr/>
        </p:nvPicPr>
        <p:blipFill>
          <a:blip r:embed="rId2" cstate="print"/>
          <a:srcRect/>
          <a:stretch>
            <a:fillRect/>
          </a:stretch>
        </p:blipFill>
        <p:spPr bwMode="auto">
          <a:xfrm>
            <a:off x="6467475" y="152400"/>
            <a:ext cx="2676525" cy="2895600"/>
          </a:xfrm>
          <a:prstGeom prst="rect">
            <a:avLst/>
          </a:prstGeom>
          <a:noFill/>
          <a:ln w="9525">
            <a:noFill/>
            <a:miter lim="800000"/>
            <a:headEnd/>
            <a:tailEnd/>
          </a:ln>
          <a:effectLst/>
        </p:spPr>
      </p:pic>
      <p:sp>
        <p:nvSpPr>
          <p:cNvPr id="6" name="TextBox 5"/>
          <p:cNvSpPr txBox="1"/>
          <p:nvPr/>
        </p:nvSpPr>
        <p:spPr>
          <a:xfrm>
            <a:off x="533400" y="5105400"/>
            <a:ext cx="4876800" cy="369332"/>
          </a:xfrm>
          <a:prstGeom prst="rect">
            <a:avLst/>
          </a:prstGeom>
          <a:noFill/>
        </p:spPr>
        <p:txBody>
          <a:bodyPr wrap="square" rtlCol="0">
            <a:spAutoFit/>
          </a:bodyPr>
          <a:lstStyle/>
          <a:p>
            <a:r>
              <a:rPr lang="en-US" dirty="0" smtClean="0"/>
              <a:t>Example of Information Transfer System</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2"/>
          <p:cNvSpPr>
            <a:spLocks noGrp="1"/>
          </p:cNvSpPr>
          <p:nvPr>
            <p:ph type="ftr" sz="quarter" idx="10"/>
          </p:nvPr>
        </p:nvSpPr>
        <p:spPr/>
        <p:txBody>
          <a:bodyPr/>
          <a:lstStyle/>
          <a:p>
            <a:r>
              <a:rPr lang="en-US"/>
              <a:t>K. A. Connor</a:t>
            </a:r>
          </a:p>
        </p:txBody>
      </p:sp>
      <p:sp>
        <p:nvSpPr>
          <p:cNvPr id="605186" name="Rectangle 2"/>
          <p:cNvSpPr>
            <a:spLocks noGrp="1" noChangeArrowheads="1"/>
          </p:cNvSpPr>
          <p:nvPr>
            <p:ph type="title"/>
          </p:nvPr>
        </p:nvSpPr>
        <p:spPr/>
        <p:txBody>
          <a:bodyPr/>
          <a:lstStyle/>
          <a:p>
            <a:r>
              <a:rPr lang="en-US"/>
              <a:t>Music Traveling on Light Flashes</a:t>
            </a:r>
          </a:p>
        </p:txBody>
      </p:sp>
      <p:sp>
        <p:nvSpPr>
          <p:cNvPr id="605189" name="Text Box 5"/>
          <p:cNvSpPr txBox="1">
            <a:spLocks noChangeArrowheads="1"/>
          </p:cNvSpPr>
          <p:nvPr/>
        </p:nvSpPr>
        <p:spPr bwMode="auto">
          <a:xfrm>
            <a:off x="685800" y="3048000"/>
            <a:ext cx="1524000" cy="376238"/>
          </a:xfrm>
          <a:prstGeom prst="rect">
            <a:avLst/>
          </a:prstGeom>
          <a:solidFill>
            <a:schemeClr val="bg2"/>
          </a:solidFill>
          <a:ln w="9525">
            <a:solidFill>
              <a:schemeClr val="tx1"/>
            </a:solidFill>
            <a:miter lim="800000"/>
            <a:headEnd/>
            <a:tailEnd/>
          </a:ln>
          <a:effectLst/>
        </p:spPr>
        <p:txBody>
          <a:bodyPr>
            <a:spAutoFit/>
          </a:bodyPr>
          <a:lstStyle/>
          <a:p>
            <a:pPr>
              <a:spcBef>
                <a:spcPct val="50000"/>
              </a:spcBef>
            </a:pPr>
            <a:r>
              <a:rPr lang="en-US"/>
              <a:t>Transmitter</a:t>
            </a:r>
          </a:p>
        </p:txBody>
      </p:sp>
      <p:sp>
        <p:nvSpPr>
          <p:cNvPr id="605190" name="Text Box 6"/>
          <p:cNvSpPr txBox="1">
            <a:spLocks noChangeArrowheads="1"/>
          </p:cNvSpPr>
          <p:nvPr/>
        </p:nvSpPr>
        <p:spPr bwMode="auto">
          <a:xfrm>
            <a:off x="6324600" y="3124200"/>
            <a:ext cx="1524000" cy="376238"/>
          </a:xfrm>
          <a:prstGeom prst="rect">
            <a:avLst/>
          </a:prstGeom>
          <a:solidFill>
            <a:schemeClr val="bg2"/>
          </a:solidFill>
          <a:ln w="9525">
            <a:solidFill>
              <a:schemeClr val="tx1"/>
            </a:solidFill>
            <a:miter lim="800000"/>
            <a:headEnd/>
            <a:tailEnd/>
          </a:ln>
          <a:effectLst/>
        </p:spPr>
        <p:txBody>
          <a:bodyPr>
            <a:spAutoFit/>
          </a:bodyPr>
          <a:lstStyle/>
          <a:p>
            <a:pPr>
              <a:spcBef>
                <a:spcPct val="50000"/>
              </a:spcBef>
            </a:pPr>
            <a:r>
              <a:rPr lang="en-US"/>
              <a:t>Receiver</a:t>
            </a:r>
          </a:p>
        </p:txBody>
      </p:sp>
      <p:sp>
        <p:nvSpPr>
          <p:cNvPr id="605191" name="Rectangle 7"/>
          <p:cNvSpPr>
            <a:spLocks noChangeArrowheads="1"/>
          </p:cNvSpPr>
          <p:nvPr/>
        </p:nvSpPr>
        <p:spPr bwMode="auto">
          <a:xfrm>
            <a:off x="2590800" y="3124200"/>
            <a:ext cx="304800" cy="228600"/>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605192" name="Oval 8"/>
          <p:cNvSpPr>
            <a:spLocks noChangeArrowheads="1"/>
          </p:cNvSpPr>
          <p:nvPr/>
        </p:nvSpPr>
        <p:spPr bwMode="auto">
          <a:xfrm>
            <a:off x="2819400" y="3124200"/>
            <a:ext cx="228600" cy="228600"/>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605193" name="Line 9"/>
          <p:cNvSpPr>
            <a:spLocks noChangeShapeType="1"/>
          </p:cNvSpPr>
          <p:nvPr/>
        </p:nvSpPr>
        <p:spPr bwMode="auto">
          <a:xfrm>
            <a:off x="2209800" y="3200400"/>
            <a:ext cx="381000" cy="0"/>
          </a:xfrm>
          <a:prstGeom prst="line">
            <a:avLst/>
          </a:prstGeom>
          <a:noFill/>
          <a:ln w="9525">
            <a:solidFill>
              <a:schemeClr val="tx1"/>
            </a:solidFill>
            <a:round/>
            <a:headEnd/>
            <a:tailEnd/>
          </a:ln>
          <a:effectLst/>
        </p:spPr>
        <p:txBody>
          <a:bodyPr/>
          <a:lstStyle/>
          <a:p>
            <a:endParaRPr lang="en-US"/>
          </a:p>
        </p:txBody>
      </p:sp>
      <p:sp>
        <p:nvSpPr>
          <p:cNvPr id="605194" name="Line 10"/>
          <p:cNvSpPr>
            <a:spLocks noChangeShapeType="1"/>
          </p:cNvSpPr>
          <p:nvPr/>
        </p:nvSpPr>
        <p:spPr bwMode="auto">
          <a:xfrm>
            <a:off x="2209800" y="3276600"/>
            <a:ext cx="381000" cy="0"/>
          </a:xfrm>
          <a:prstGeom prst="line">
            <a:avLst/>
          </a:prstGeom>
          <a:noFill/>
          <a:ln w="9525">
            <a:solidFill>
              <a:schemeClr val="tx1"/>
            </a:solidFill>
            <a:round/>
            <a:headEnd/>
            <a:tailEnd/>
          </a:ln>
          <a:effectLst/>
        </p:spPr>
        <p:txBody>
          <a:bodyPr/>
          <a:lstStyle/>
          <a:p>
            <a:endParaRPr lang="en-US"/>
          </a:p>
        </p:txBody>
      </p:sp>
      <p:grpSp>
        <p:nvGrpSpPr>
          <p:cNvPr id="605199" name="Group 15"/>
          <p:cNvGrpSpPr>
            <a:grpSpLocks/>
          </p:cNvGrpSpPr>
          <p:nvPr/>
        </p:nvGrpSpPr>
        <p:grpSpPr bwMode="auto">
          <a:xfrm flipH="1">
            <a:off x="5486400" y="3200400"/>
            <a:ext cx="838200" cy="228600"/>
            <a:chOff x="2880" y="2064"/>
            <a:chExt cx="528" cy="144"/>
          </a:xfrm>
        </p:grpSpPr>
        <p:sp>
          <p:nvSpPr>
            <p:cNvPr id="605195" name="Rectangle 11"/>
            <p:cNvSpPr>
              <a:spLocks noChangeArrowheads="1"/>
            </p:cNvSpPr>
            <p:nvPr/>
          </p:nvSpPr>
          <p:spPr bwMode="auto">
            <a:xfrm>
              <a:off x="3120" y="2064"/>
              <a:ext cx="192" cy="144"/>
            </a:xfrm>
            <a:prstGeom prst="rect">
              <a:avLst/>
            </a:prstGeom>
            <a:solidFill>
              <a:srgbClr val="FF3300"/>
            </a:solidFill>
            <a:ln w="9525">
              <a:solidFill>
                <a:srgbClr val="FF3300"/>
              </a:solidFill>
              <a:miter lim="800000"/>
              <a:headEnd/>
              <a:tailEnd/>
            </a:ln>
            <a:effectLst/>
          </p:spPr>
          <p:txBody>
            <a:bodyPr wrap="none" anchor="ctr"/>
            <a:lstStyle/>
            <a:p>
              <a:endParaRPr lang="en-US"/>
            </a:p>
          </p:txBody>
        </p:sp>
        <p:sp>
          <p:nvSpPr>
            <p:cNvPr id="605196" name="Oval 12"/>
            <p:cNvSpPr>
              <a:spLocks noChangeArrowheads="1"/>
            </p:cNvSpPr>
            <p:nvPr/>
          </p:nvSpPr>
          <p:spPr bwMode="auto">
            <a:xfrm>
              <a:off x="3264" y="2064"/>
              <a:ext cx="144" cy="144"/>
            </a:xfrm>
            <a:prstGeom prst="ellipse">
              <a:avLst/>
            </a:prstGeom>
            <a:solidFill>
              <a:srgbClr val="FF3300"/>
            </a:solidFill>
            <a:ln w="9525">
              <a:solidFill>
                <a:srgbClr val="FF3300"/>
              </a:solidFill>
              <a:round/>
              <a:headEnd/>
              <a:tailEnd/>
            </a:ln>
            <a:effectLst/>
          </p:spPr>
          <p:txBody>
            <a:bodyPr wrap="none" anchor="ctr"/>
            <a:lstStyle/>
            <a:p>
              <a:endParaRPr lang="en-US"/>
            </a:p>
          </p:txBody>
        </p:sp>
        <p:sp>
          <p:nvSpPr>
            <p:cNvPr id="605197" name="Line 13"/>
            <p:cNvSpPr>
              <a:spLocks noChangeShapeType="1"/>
            </p:cNvSpPr>
            <p:nvPr/>
          </p:nvSpPr>
          <p:spPr bwMode="auto">
            <a:xfrm>
              <a:off x="2880" y="2112"/>
              <a:ext cx="240" cy="0"/>
            </a:xfrm>
            <a:prstGeom prst="line">
              <a:avLst/>
            </a:prstGeom>
            <a:noFill/>
            <a:ln w="9525">
              <a:solidFill>
                <a:schemeClr val="tx1"/>
              </a:solidFill>
              <a:round/>
              <a:headEnd/>
              <a:tailEnd/>
            </a:ln>
            <a:effectLst/>
          </p:spPr>
          <p:txBody>
            <a:bodyPr/>
            <a:lstStyle/>
            <a:p>
              <a:endParaRPr lang="en-US"/>
            </a:p>
          </p:txBody>
        </p:sp>
        <p:sp>
          <p:nvSpPr>
            <p:cNvPr id="605198" name="Line 14"/>
            <p:cNvSpPr>
              <a:spLocks noChangeShapeType="1"/>
            </p:cNvSpPr>
            <p:nvPr/>
          </p:nvSpPr>
          <p:spPr bwMode="auto">
            <a:xfrm>
              <a:off x="2880" y="2160"/>
              <a:ext cx="240" cy="0"/>
            </a:xfrm>
            <a:prstGeom prst="line">
              <a:avLst/>
            </a:prstGeom>
            <a:noFill/>
            <a:ln w="9525">
              <a:solidFill>
                <a:schemeClr val="tx1"/>
              </a:solidFill>
              <a:round/>
              <a:headEnd/>
              <a:tailEnd/>
            </a:ln>
            <a:effectLst/>
          </p:spPr>
          <p:txBody>
            <a:bodyPr/>
            <a:lstStyle/>
            <a:p>
              <a:endParaRPr lang="en-US"/>
            </a:p>
          </p:txBody>
        </p:sp>
      </p:grpSp>
      <p:sp>
        <p:nvSpPr>
          <p:cNvPr id="605200" name="Line 16"/>
          <p:cNvSpPr>
            <a:spLocks noChangeShapeType="1"/>
          </p:cNvSpPr>
          <p:nvPr/>
        </p:nvSpPr>
        <p:spPr bwMode="auto">
          <a:xfrm>
            <a:off x="3352800" y="3276600"/>
            <a:ext cx="1905000" cy="0"/>
          </a:xfrm>
          <a:prstGeom prst="line">
            <a:avLst/>
          </a:prstGeom>
          <a:noFill/>
          <a:ln w="9525">
            <a:solidFill>
              <a:srgbClr val="FF3300"/>
            </a:solidFill>
            <a:prstDash val="dash"/>
            <a:round/>
            <a:headEnd/>
            <a:tailEnd type="triangle" w="med" len="med"/>
          </a:ln>
          <a:effectLst/>
        </p:spPr>
        <p:txBody>
          <a:bodyPr/>
          <a:lstStyle/>
          <a:p>
            <a:endParaRPr lang="en-US"/>
          </a:p>
        </p:txBody>
      </p:sp>
      <p:sp>
        <p:nvSpPr>
          <p:cNvPr id="605201" name="Text Box 17"/>
          <p:cNvSpPr txBox="1">
            <a:spLocks noChangeArrowheads="1"/>
          </p:cNvSpPr>
          <p:nvPr/>
        </p:nvSpPr>
        <p:spPr bwMode="auto">
          <a:xfrm>
            <a:off x="685800" y="4800600"/>
            <a:ext cx="1676400" cy="376238"/>
          </a:xfrm>
          <a:prstGeom prst="rect">
            <a:avLst/>
          </a:prstGeom>
          <a:solidFill>
            <a:srgbClr val="00CCFF"/>
          </a:solidFill>
          <a:ln w="9525">
            <a:solidFill>
              <a:schemeClr val="tx1"/>
            </a:solidFill>
            <a:miter lim="800000"/>
            <a:headEnd/>
            <a:tailEnd/>
          </a:ln>
          <a:effectLst/>
        </p:spPr>
        <p:txBody>
          <a:bodyPr>
            <a:spAutoFit/>
          </a:bodyPr>
          <a:lstStyle/>
          <a:p>
            <a:pPr>
              <a:spcBef>
                <a:spcPct val="50000"/>
              </a:spcBef>
            </a:pPr>
            <a:r>
              <a:rPr lang="en-US"/>
              <a:t>Music Source</a:t>
            </a:r>
          </a:p>
        </p:txBody>
      </p:sp>
      <p:sp>
        <p:nvSpPr>
          <p:cNvPr id="605202" name="Text Box 18"/>
          <p:cNvSpPr txBox="1">
            <a:spLocks noChangeArrowheads="1"/>
          </p:cNvSpPr>
          <p:nvPr/>
        </p:nvSpPr>
        <p:spPr bwMode="auto">
          <a:xfrm>
            <a:off x="6248400" y="4267200"/>
            <a:ext cx="1676400" cy="376238"/>
          </a:xfrm>
          <a:prstGeom prst="rect">
            <a:avLst/>
          </a:prstGeom>
          <a:solidFill>
            <a:srgbClr val="00CCFF"/>
          </a:solidFill>
          <a:ln w="9525">
            <a:solidFill>
              <a:schemeClr val="tx1"/>
            </a:solidFill>
            <a:miter lim="800000"/>
            <a:headEnd/>
            <a:tailEnd/>
          </a:ln>
          <a:effectLst/>
        </p:spPr>
        <p:txBody>
          <a:bodyPr>
            <a:spAutoFit/>
          </a:bodyPr>
          <a:lstStyle/>
          <a:p>
            <a:pPr>
              <a:spcBef>
                <a:spcPct val="50000"/>
              </a:spcBef>
            </a:pPr>
            <a:r>
              <a:rPr lang="en-US"/>
              <a:t>     Speaker</a:t>
            </a:r>
          </a:p>
        </p:txBody>
      </p:sp>
      <p:sp>
        <p:nvSpPr>
          <p:cNvPr id="605203" name="AutoShape 19"/>
          <p:cNvSpPr>
            <a:spLocks noChangeArrowheads="1"/>
          </p:cNvSpPr>
          <p:nvPr/>
        </p:nvSpPr>
        <p:spPr bwMode="auto">
          <a:xfrm flipV="1">
            <a:off x="6324600" y="4648200"/>
            <a:ext cx="1524000" cy="304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605204" name="Line 20"/>
          <p:cNvSpPr>
            <a:spLocks noChangeShapeType="1"/>
          </p:cNvSpPr>
          <p:nvPr/>
        </p:nvSpPr>
        <p:spPr bwMode="auto">
          <a:xfrm>
            <a:off x="7162800" y="5181600"/>
            <a:ext cx="0" cy="990600"/>
          </a:xfrm>
          <a:prstGeom prst="line">
            <a:avLst/>
          </a:prstGeom>
          <a:noFill/>
          <a:ln w="9525">
            <a:solidFill>
              <a:schemeClr val="tx1"/>
            </a:solidFill>
            <a:round/>
            <a:headEnd/>
            <a:tailEnd type="triangle" w="med" len="med"/>
          </a:ln>
          <a:effectLst/>
        </p:spPr>
        <p:txBody>
          <a:bodyPr/>
          <a:lstStyle/>
          <a:p>
            <a:endParaRPr lang="en-US"/>
          </a:p>
        </p:txBody>
      </p:sp>
      <p:sp>
        <p:nvSpPr>
          <p:cNvPr id="605205" name="Line 21"/>
          <p:cNvSpPr>
            <a:spLocks noChangeShapeType="1"/>
          </p:cNvSpPr>
          <p:nvPr/>
        </p:nvSpPr>
        <p:spPr bwMode="auto">
          <a:xfrm>
            <a:off x="6934200" y="5181600"/>
            <a:ext cx="0" cy="990600"/>
          </a:xfrm>
          <a:prstGeom prst="line">
            <a:avLst/>
          </a:prstGeom>
          <a:noFill/>
          <a:ln w="9525">
            <a:solidFill>
              <a:schemeClr val="tx1"/>
            </a:solidFill>
            <a:round/>
            <a:headEnd/>
            <a:tailEnd type="triangle" w="med" len="med"/>
          </a:ln>
          <a:effectLst/>
        </p:spPr>
        <p:txBody>
          <a:bodyPr/>
          <a:lstStyle/>
          <a:p>
            <a:endParaRPr lang="en-US"/>
          </a:p>
        </p:txBody>
      </p:sp>
      <p:sp>
        <p:nvSpPr>
          <p:cNvPr id="605206" name="Line 22"/>
          <p:cNvSpPr>
            <a:spLocks noChangeShapeType="1"/>
          </p:cNvSpPr>
          <p:nvPr/>
        </p:nvSpPr>
        <p:spPr bwMode="auto">
          <a:xfrm>
            <a:off x="7391400" y="5181600"/>
            <a:ext cx="0" cy="990600"/>
          </a:xfrm>
          <a:prstGeom prst="line">
            <a:avLst/>
          </a:prstGeom>
          <a:noFill/>
          <a:ln w="9525">
            <a:solidFill>
              <a:schemeClr val="tx1"/>
            </a:solidFill>
            <a:round/>
            <a:headEnd/>
            <a:tailEnd type="triangle" w="med" len="med"/>
          </a:ln>
          <a:effectLst/>
        </p:spPr>
        <p:txBody>
          <a:bodyPr/>
          <a:lstStyle/>
          <a:p>
            <a:endParaRPr lang="en-US"/>
          </a:p>
        </p:txBody>
      </p:sp>
      <p:sp>
        <p:nvSpPr>
          <p:cNvPr id="605207" name="Line 23"/>
          <p:cNvSpPr>
            <a:spLocks noChangeShapeType="1"/>
          </p:cNvSpPr>
          <p:nvPr/>
        </p:nvSpPr>
        <p:spPr bwMode="auto">
          <a:xfrm flipV="1">
            <a:off x="1143000" y="3429000"/>
            <a:ext cx="0" cy="1371600"/>
          </a:xfrm>
          <a:prstGeom prst="line">
            <a:avLst/>
          </a:prstGeom>
          <a:noFill/>
          <a:ln w="9525">
            <a:solidFill>
              <a:schemeClr val="tx1"/>
            </a:solidFill>
            <a:round/>
            <a:headEnd/>
            <a:tailEnd/>
          </a:ln>
          <a:effectLst/>
        </p:spPr>
        <p:txBody>
          <a:bodyPr/>
          <a:lstStyle/>
          <a:p>
            <a:endParaRPr lang="en-US"/>
          </a:p>
        </p:txBody>
      </p:sp>
      <p:sp>
        <p:nvSpPr>
          <p:cNvPr id="605208" name="Line 24"/>
          <p:cNvSpPr>
            <a:spLocks noChangeShapeType="1"/>
          </p:cNvSpPr>
          <p:nvPr/>
        </p:nvSpPr>
        <p:spPr bwMode="auto">
          <a:xfrm flipV="1">
            <a:off x="1371600" y="3429000"/>
            <a:ext cx="0" cy="1371600"/>
          </a:xfrm>
          <a:prstGeom prst="line">
            <a:avLst/>
          </a:prstGeom>
          <a:noFill/>
          <a:ln w="9525">
            <a:solidFill>
              <a:schemeClr val="tx1"/>
            </a:solidFill>
            <a:round/>
            <a:headEnd/>
            <a:tailEnd/>
          </a:ln>
          <a:effectLst/>
        </p:spPr>
        <p:txBody>
          <a:bodyPr/>
          <a:lstStyle/>
          <a:p>
            <a:endParaRPr lang="en-US"/>
          </a:p>
        </p:txBody>
      </p:sp>
      <p:sp>
        <p:nvSpPr>
          <p:cNvPr id="605209" name="Line 25"/>
          <p:cNvSpPr>
            <a:spLocks noChangeShapeType="1"/>
          </p:cNvSpPr>
          <p:nvPr/>
        </p:nvSpPr>
        <p:spPr bwMode="auto">
          <a:xfrm>
            <a:off x="6858000" y="3505200"/>
            <a:ext cx="0" cy="762000"/>
          </a:xfrm>
          <a:prstGeom prst="line">
            <a:avLst/>
          </a:prstGeom>
          <a:noFill/>
          <a:ln w="9525">
            <a:solidFill>
              <a:schemeClr val="tx1"/>
            </a:solidFill>
            <a:round/>
            <a:headEnd/>
            <a:tailEnd/>
          </a:ln>
          <a:effectLst/>
        </p:spPr>
        <p:txBody>
          <a:bodyPr/>
          <a:lstStyle/>
          <a:p>
            <a:endParaRPr lang="en-US"/>
          </a:p>
        </p:txBody>
      </p:sp>
      <p:sp>
        <p:nvSpPr>
          <p:cNvPr id="605210" name="Line 26"/>
          <p:cNvSpPr>
            <a:spLocks noChangeShapeType="1"/>
          </p:cNvSpPr>
          <p:nvPr/>
        </p:nvSpPr>
        <p:spPr bwMode="auto">
          <a:xfrm>
            <a:off x="7086600" y="3505200"/>
            <a:ext cx="0" cy="762000"/>
          </a:xfrm>
          <a:prstGeom prst="line">
            <a:avLst/>
          </a:prstGeom>
          <a:noFill/>
          <a:ln w="9525">
            <a:solidFill>
              <a:schemeClr val="tx1"/>
            </a:solidFill>
            <a:round/>
            <a:headEnd/>
            <a:tailEnd/>
          </a:ln>
          <a:effectLst/>
        </p:spPr>
        <p:txBody>
          <a:bodyPr/>
          <a:lstStyle/>
          <a:p>
            <a:endParaRPr lang="en-US"/>
          </a:p>
        </p:txBody>
      </p:sp>
      <p:sp>
        <p:nvSpPr>
          <p:cNvPr id="605211" name="Text Box 27"/>
          <p:cNvSpPr txBox="1">
            <a:spLocks noChangeArrowheads="1"/>
          </p:cNvSpPr>
          <p:nvPr/>
        </p:nvSpPr>
        <p:spPr bwMode="auto">
          <a:xfrm>
            <a:off x="6781800" y="6324600"/>
            <a:ext cx="1066800" cy="366713"/>
          </a:xfrm>
          <a:prstGeom prst="rect">
            <a:avLst/>
          </a:prstGeom>
          <a:noFill/>
          <a:ln w="9525">
            <a:noFill/>
            <a:miter lim="800000"/>
            <a:headEnd/>
            <a:tailEnd/>
          </a:ln>
          <a:effectLst/>
        </p:spPr>
        <p:txBody>
          <a:bodyPr>
            <a:spAutoFit/>
          </a:bodyPr>
          <a:lstStyle/>
          <a:p>
            <a:pPr>
              <a:spcBef>
                <a:spcPct val="50000"/>
              </a:spcBef>
            </a:pPr>
            <a:r>
              <a:rPr lang="en-US"/>
              <a:t>Sound</a:t>
            </a:r>
          </a:p>
        </p:txBody>
      </p:sp>
      <p:sp>
        <p:nvSpPr>
          <p:cNvPr id="605213" name="Text Box 29"/>
          <p:cNvSpPr txBox="1">
            <a:spLocks noChangeArrowheads="1"/>
          </p:cNvSpPr>
          <p:nvPr/>
        </p:nvSpPr>
        <p:spPr bwMode="auto">
          <a:xfrm rot="2424263">
            <a:off x="3810000" y="1752600"/>
            <a:ext cx="1066800" cy="376238"/>
          </a:xfrm>
          <a:prstGeom prst="rect">
            <a:avLst/>
          </a:prstGeom>
          <a:solidFill>
            <a:schemeClr val="tx1"/>
          </a:solidFill>
          <a:ln w="9525">
            <a:solidFill>
              <a:schemeClr val="tx1"/>
            </a:solidFill>
            <a:miter lim="800000"/>
            <a:headEnd/>
            <a:tailEnd/>
          </a:ln>
          <a:effectLst/>
        </p:spPr>
        <p:txBody>
          <a:bodyPr>
            <a:spAutoFit/>
          </a:bodyPr>
          <a:lstStyle/>
          <a:p>
            <a:pPr>
              <a:spcBef>
                <a:spcPct val="50000"/>
              </a:spcBef>
            </a:pPr>
            <a:r>
              <a:rPr lang="en-US">
                <a:solidFill>
                  <a:schemeClr val="bg1"/>
                </a:solidFill>
              </a:rPr>
              <a:t>Remote</a:t>
            </a:r>
          </a:p>
        </p:txBody>
      </p:sp>
      <p:sp>
        <p:nvSpPr>
          <p:cNvPr id="605214" name="Line 30"/>
          <p:cNvSpPr>
            <a:spLocks noChangeShapeType="1"/>
          </p:cNvSpPr>
          <p:nvPr/>
        </p:nvSpPr>
        <p:spPr bwMode="auto">
          <a:xfrm>
            <a:off x="4800600" y="2362200"/>
            <a:ext cx="609600" cy="609600"/>
          </a:xfrm>
          <a:prstGeom prst="line">
            <a:avLst/>
          </a:prstGeom>
          <a:noFill/>
          <a:ln w="9525">
            <a:solidFill>
              <a:srgbClr val="FF3300"/>
            </a:solidFill>
            <a:prstDash val="dash"/>
            <a:round/>
            <a:headEnd/>
            <a:tailEnd type="triangle" w="med" len="med"/>
          </a:ln>
          <a:effectLst/>
        </p:spPr>
        <p:txBody>
          <a:bodyPr/>
          <a:lstStyle/>
          <a:p>
            <a:endParaRPr lang="en-US"/>
          </a:p>
        </p:txBody>
      </p:sp>
      <p:sp>
        <p:nvSpPr>
          <p:cNvPr id="605215" name="Text Box 31"/>
          <p:cNvSpPr txBox="1">
            <a:spLocks noChangeArrowheads="1"/>
          </p:cNvSpPr>
          <p:nvPr/>
        </p:nvSpPr>
        <p:spPr bwMode="auto">
          <a:xfrm>
            <a:off x="4953000" y="1600200"/>
            <a:ext cx="2667000" cy="641350"/>
          </a:xfrm>
          <a:prstGeom prst="rect">
            <a:avLst/>
          </a:prstGeom>
          <a:noFill/>
          <a:ln w="9525">
            <a:noFill/>
            <a:miter lim="800000"/>
            <a:headEnd/>
            <a:tailEnd/>
          </a:ln>
          <a:effectLst/>
        </p:spPr>
        <p:txBody>
          <a:bodyPr>
            <a:spAutoFit/>
          </a:bodyPr>
          <a:lstStyle/>
          <a:p>
            <a:pPr>
              <a:spcBef>
                <a:spcPct val="50000"/>
              </a:spcBef>
            </a:pPr>
            <a:r>
              <a:rPr lang="en-US"/>
              <a:t>We can hear the light flashes from the remote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5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52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5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13" grpId="0" animBg="1"/>
      <p:bldP spid="605214" grpId="0" animBg="1"/>
      <p:bldP spid="6052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K. A. Connor</a:t>
            </a:r>
          </a:p>
        </p:txBody>
      </p:sp>
      <p:sp>
        <p:nvSpPr>
          <p:cNvPr id="518146" name="Rectangle 2"/>
          <p:cNvSpPr>
            <a:spLocks noGrp="1" noChangeArrowheads="1"/>
          </p:cNvSpPr>
          <p:nvPr>
            <p:ph type="title"/>
          </p:nvPr>
        </p:nvSpPr>
        <p:spPr/>
        <p:txBody>
          <a:bodyPr/>
          <a:lstStyle/>
          <a:p>
            <a:r>
              <a:rPr lang="en-US"/>
              <a:t>Joseph Henry</a:t>
            </a:r>
          </a:p>
        </p:txBody>
      </p:sp>
      <p:sp>
        <p:nvSpPr>
          <p:cNvPr id="518147" name="Rectangle 3"/>
          <p:cNvSpPr>
            <a:spLocks noGrp="1" noChangeArrowheads="1"/>
          </p:cNvSpPr>
          <p:nvPr>
            <p:ph type="body" idx="1"/>
          </p:nvPr>
        </p:nvSpPr>
        <p:spPr/>
        <p:txBody>
          <a:bodyPr/>
          <a:lstStyle/>
          <a:p>
            <a:r>
              <a:rPr lang="en-US" dirty="0">
                <a:hlinkClick r:id="rId2"/>
              </a:rPr>
              <a:t>http://maps.google.com</a:t>
            </a:r>
            <a:r>
              <a:rPr lang="en-US" dirty="0"/>
              <a:t> look up Albany, NY</a:t>
            </a:r>
          </a:p>
          <a:p>
            <a:endParaRPr lang="en-US" dirty="0"/>
          </a:p>
        </p:txBody>
      </p:sp>
      <p:pic>
        <p:nvPicPr>
          <p:cNvPr id="518148" name="Picture 4"/>
          <p:cNvPicPr>
            <a:picLocks noChangeAspect="1" noChangeArrowheads="1"/>
          </p:cNvPicPr>
          <p:nvPr/>
        </p:nvPicPr>
        <p:blipFill>
          <a:blip r:embed="rId3" cstate="print"/>
          <a:srcRect/>
          <a:stretch>
            <a:fillRect/>
          </a:stretch>
        </p:blipFill>
        <p:spPr bwMode="auto">
          <a:xfrm>
            <a:off x="2854325" y="2528887"/>
            <a:ext cx="3241675" cy="4176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sz="quarter" idx="10"/>
          </p:nvPr>
        </p:nvSpPr>
        <p:spPr/>
        <p:txBody>
          <a:bodyPr/>
          <a:lstStyle/>
          <a:p>
            <a:r>
              <a:rPr lang="en-US"/>
              <a:t>K. A. Connor</a:t>
            </a:r>
          </a:p>
        </p:txBody>
      </p:sp>
      <p:sp>
        <p:nvSpPr>
          <p:cNvPr id="522242" name="Rectangle 2"/>
          <p:cNvSpPr>
            <a:spLocks noGrp="1" noChangeArrowheads="1"/>
          </p:cNvSpPr>
          <p:nvPr>
            <p:ph type="title"/>
          </p:nvPr>
        </p:nvSpPr>
        <p:spPr/>
        <p:txBody>
          <a:bodyPr/>
          <a:lstStyle/>
          <a:p>
            <a:r>
              <a:rPr lang="en-US"/>
              <a:t>Joseph Henry</a:t>
            </a:r>
          </a:p>
        </p:txBody>
      </p:sp>
      <p:pic>
        <p:nvPicPr>
          <p:cNvPr id="522244" name="Picture 4" descr="fig5"/>
          <p:cNvPicPr>
            <a:picLocks noChangeAspect="1" noChangeArrowheads="1"/>
          </p:cNvPicPr>
          <p:nvPr/>
        </p:nvPicPr>
        <p:blipFill>
          <a:blip r:embed="rId2" cstate="print"/>
          <a:srcRect/>
          <a:stretch>
            <a:fillRect/>
          </a:stretch>
        </p:blipFill>
        <p:spPr bwMode="auto">
          <a:xfrm>
            <a:off x="1066800" y="1295400"/>
            <a:ext cx="2898775" cy="3733800"/>
          </a:xfrm>
          <a:prstGeom prst="rect">
            <a:avLst/>
          </a:prstGeom>
          <a:noFill/>
        </p:spPr>
      </p:pic>
      <p:pic>
        <p:nvPicPr>
          <p:cNvPr id="522245" name="Picture 5" descr="ar1857"/>
          <p:cNvPicPr>
            <a:picLocks noChangeAspect="1" noChangeArrowheads="1"/>
          </p:cNvPicPr>
          <p:nvPr/>
        </p:nvPicPr>
        <p:blipFill>
          <a:blip r:embed="rId3" cstate="print"/>
          <a:srcRect/>
          <a:stretch>
            <a:fillRect/>
          </a:stretch>
        </p:blipFill>
        <p:spPr bwMode="auto">
          <a:xfrm>
            <a:off x="4114800" y="1295400"/>
            <a:ext cx="4191000" cy="3730625"/>
          </a:xfrm>
          <a:prstGeom prst="rect">
            <a:avLst/>
          </a:prstGeom>
          <a:noFill/>
        </p:spPr>
      </p:pic>
      <p:sp>
        <p:nvSpPr>
          <p:cNvPr id="522246" name="Text Box 6"/>
          <p:cNvSpPr txBox="1">
            <a:spLocks noChangeArrowheads="1"/>
          </p:cNvSpPr>
          <p:nvPr/>
        </p:nvSpPr>
        <p:spPr bwMode="auto">
          <a:xfrm>
            <a:off x="2590800" y="5486400"/>
            <a:ext cx="3733800" cy="1190625"/>
          </a:xfrm>
          <a:prstGeom prst="rect">
            <a:avLst/>
          </a:prstGeom>
          <a:noFill/>
          <a:ln w="9525">
            <a:noFill/>
            <a:miter lim="800000"/>
            <a:headEnd/>
            <a:tailEnd/>
          </a:ln>
          <a:effectLst/>
        </p:spPr>
        <p:txBody>
          <a:bodyPr>
            <a:spAutoFit/>
          </a:bodyPr>
          <a:lstStyle/>
          <a:p>
            <a:pPr>
              <a:spcBef>
                <a:spcPct val="50000"/>
              </a:spcBef>
            </a:pPr>
            <a:r>
              <a:rPr lang="en-US"/>
              <a:t>He recognized that the magnet could be the key part of a long distance signaling device – this became the telegraph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a:spLocks noGrp="1"/>
          </p:cNvSpPr>
          <p:nvPr>
            <p:ph type="ftr" sz="quarter" idx="10"/>
          </p:nvPr>
        </p:nvSpPr>
        <p:spPr/>
        <p:txBody>
          <a:bodyPr/>
          <a:lstStyle/>
          <a:p>
            <a:r>
              <a:rPr lang="en-US"/>
              <a:t>K. A. Connor</a:t>
            </a:r>
          </a:p>
        </p:txBody>
      </p:sp>
      <p:sp>
        <p:nvSpPr>
          <p:cNvPr id="571394" name="Rectangle 2"/>
          <p:cNvSpPr>
            <a:spLocks noGrp="1" noChangeArrowheads="1"/>
          </p:cNvSpPr>
          <p:nvPr>
            <p:ph type="title"/>
          </p:nvPr>
        </p:nvSpPr>
        <p:spPr/>
        <p:txBody>
          <a:bodyPr/>
          <a:lstStyle/>
          <a:p>
            <a:r>
              <a:rPr lang="en-US"/>
              <a:t>Coin Flipper</a:t>
            </a:r>
          </a:p>
        </p:txBody>
      </p:sp>
      <p:sp>
        <p:nvSpPr>
          <p:cNvPr id="571395" name="Rectangle 3"/>
          <p:cNvSpPr>
            <a:spLocks noChangeArrowheads="1"/>
          </p:cNvSpPr>
          <p:nvPr/>
        </p:nvSpPr>
        <p:spPr bwMode="auto">
          <a:xfrm>
            <a:off x="3124200" y="4038600"/>
            <a:ext cx="2743200" cy="2209800"/>
          </a:xfrm>
          <a:prstGeom prst="rect">
            <a:avLst/>
          </a:prstGeom>
          <a:solidFill>
            <a:srgbClr val="0000FF"/>
          </a:solidFill>
          <a:ln w="9525">
            <a:solidFill>
              <a:schemeClr val="tx1"/>
            </a:solidFill>
            <a:miter lim="800000"/>
            <a:headEnd/>
            <a:tailEnd/>
          </a:ln>
          <a:effectLst/>
        </p:spPr>
        <p:txBody>
          <a:bodyPr wrap="none" anchor="ctr"/>
          <a:lstStyle/>
          <a:p>
            <a:endParaRPr lang="en-US"/>
          </a:p>
        </p:txBody>
      </p:sp>
      <p:sp>
        <p:nvSpPr>
          <p:cNvPr id="571396" name="Rectangle 4"/>
          <p:cNvSpPr>
            <a:spLocks noChangeArrowheads="1"/>
          </p:cNvSpPr>
          <p:nvPr/>
        </p:nvSpPr>
        <p:spPr bwMode="auto">
          <a:xfrm>
            <a:off x="3581400" y="3810000"/>
            <a:ext cx="1828800" cy="152400"/>
          </a:xfrm>
          <a:prstGeom prst="rect">
            <a:avLst/>
          </a:prstGeom>
          <a:solidFill>
            <a:srgbClr val="996633"/>
          </a:solidFill>
          <a:ln w="9525">
            <a:solidFill>
              <a:schemeClr val="tx1"/>
            </a:solidFill>
            <a:miter lim="800000"/>
            <a:headEnd/>
            <a:tailEnd/>
          </a:ln>
          <a:effectLst/>
        </p:spPr>
        <p:txBody>
          <a:bodyPr wrap="none" anchor="ctr"/>
          <a:lstStyle/>
          <a:p>
            <a:endParaRPr lang="en-US"/>
          </a:p>
        </p:txBody>
      </p:sp>
      <p:sp>
        <p:nvSpPr>
          <p:cNvPr id="571397" name="Rectangle 5"/>
          <p:cNvSpPr>
            <a:spLocks noChangeArrowheads="1"/>
          </p:cNvSpPr>
          <p:nvPr/>
        </p:nvSpPr>
        <p:spPr bwMode="auto">
          <a:xfrm>
            <a:off x="4038600" y="3505200"/>
            <a:ext cx="914400" cy="76200"/>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571398" name="Line 6"/>
          <p:cNvSpPr>
            <a:spLocks noChangeShapeType="1"/>
          </p:cNvSpPr>
          <p:nvPr/>
        </p:nvSpPr>
        <p:spPr bwMode="auto">
          <a:xfrm flipV="1">
            <a:off x="4495800" y="1981200"/>
            <a:ext cx="0" cy="1371600"/>
          </a:xfrm>
          <a:prstGeom prst="line">
            <a:avLst/>
          </a:prstGeom>
          <a:noFill/>
          <a:ln w="57150">
            <a:solidFill>
              <a:schemeClr val="bg2"/>
            </a:solidFill>
            <a:round/>
            <a:headEnd/>
            <a:tailEnd type="triangle" w="med" len="med"/>
          </a:ln>
          <a:effectLst/>
        </p:spPr>
        <p:txBody>
          <a:bodyPr/>
          <a:lstStyle/>
          <a:p>
            <a:endParaRPr lang="en-US"/>
          </a:p>
        </p:txBody>
      </p:sp>
      <p:sp>
        <p:nvSpPr>
          <p:cNvPr id="571399" name="Line 7"/>
          <p:cNvSpPr>
            <a:spLocks noChangeShapeType="1"/>
          </p:cNvSpPr>
          <p:nvPr/>
        </p:nvSpPr>
        <p:spPr bwMode="auto">
          <a:xfrm>
            <a:off x="1676400" y="3810000"/>
            <a:ext cx="1752600" cy="76200"/>
          </a:xfrm>
          <a:prstGeom prst="line">
            <a:avLst/>
          </a:prstGeom>
          <a:noFill/>
          <a:ln w="9525">
            <a:solidFill>
              <a:schemeClr val="tx1"/>
            </a:solidFill>
            <a:round/>
            <a:headEnd/>
            <a:tailEnd type="triangle" w="med" len="med"/>
          </a:ln>
          <a:effectLst/>
        </p:spPr>
        <p:txBody>
          <a:bodyPr/>
          <a:lstStyle/>
          <a:p>
            <a:endParaRPr lang="en-US"/>
          </a:p>
        </p:txBody>
      </p:sp>
      <p:sp>
        <p:nvSpPr>
          <p:cNvPr id="571400" name="Text Box 8"/>
          <p:cNvSpPr txBox="1">
            <a:spLocks noChangeArrowheads="1"/>
          </p:cNvSpPr>
          <p:nvPr/>
        </p:nvSpPr>
        <p:spPr bwMode="auto">
          <a:xfrm>
            <a:off x="533400" y="3505200"/>
            <a:ext cx="2133600" cy="366713"/>
          </a:xfrm>
          <a:prstGeom prst="rect">
            <a:avLst/>
          </a:prstGeom>
          <a:noFill/>
          <a:ln w="9525">
            <a:noFill/>
            <a:miter lim="800000"/>
            <a:headEnd/>
            <a:tailEnd/>
          </a:ln>
          <a:effectLst/>
        </p:spPr>
        <p:txBody>
          <a:bodyPr>
            <a:spAutoFit/>
          </a:bodyPr>
          <a:lstStyle/>
          <a:p>
            <a:pPr>
              <a:spcBef>
                <a:spcPct val="50000"/>
              </a:spcBef>
            </a:pPr>
            <a:r>
              <a:rPr lang="en-US"/>
              <a:t>Electromagnet</a:t>
            </a:r>
          </a:p>
        </p:txBody>
      </p:sp>
      <p:sp>
        <p:nvSpPr>
          <p:cNvPr id="571401" name="Line 9"/>
          <p:cNvSpPr>
            <a:spLocks noChangeShapeType="1"/>
          </p:cNvSpPr>
          <p:nvPr/>
        </p:nvSpPr>
        <p:spPr bwMode="auto">
          <a:xfrm flipH="1">
            <a:off x="5181600" y="2971800"/>
            <a:ext cx="1371600" cy="457200"/>
          </a:xfrm>
          <a:prstGeom prst="line">
            <a:avLst/>
          </a:prstGeom>
          <a:noFill/>
          <a:ln w="9525">
            <a:solidFill>
              <a:schemeClr val="tx1"/>
            </a:solidFill>
            <a:round/>
            <a:headEnd/>
            <a:tailEnd type="triangle" w="med" len="med"/>
          </a:ln>
          <a:effectLst/>
        </p:spPr>
        <p:txBody>
          <a:bodyPr/>
          <a:lstStyle/>
          <a:p>
            <a:endParaRPr lang="en-US"/>
          </a:p>
        </p:txBody>
      </p:sp>
      <p:sp>
        <p:nvSpPr>
          <p:cNvPr id="571402" name="Text Box 10"/>
          <p:cNvSpPr txBox="1">
            <a:spLocks noChangeArrowheads="1"/>
          </p:cNvSpPr>
          <p:nvPr/>
        </p:nvSpPr>
        <p:spPr bwMode="auto">
          <a:xfrm>
            <a:off x="6477000" y="2743200"/>
            <a:ext cx="2133600" cy="366713"/>
          </a:xfrm>
          <a:prstGeom prst="rect">
            <a:avLst/>
          </a:prstGeom>
          <a:noFill/>
          <a:ln w="9525">
            <a:noFill/>
            <a:miter lim="800000"/>
            <a:headEnd/>
            <a:tailEnd/>
          </a:ln>
          <a:effectLst/>
        </p:spPr>
        <p:txBody>
          <a:bodyPr>
            <a:spAutoFit/>
          </a:bodyPr>
          <a:lstStyle/>
          <a:p>
            <a:pPr>
              <a:spcBef>
                <a:spcPct val="50000"/>
              </a:spcBef>
            </a:pPr>
            <a:r>
              <a:rPr lang="en-US"/>
              <a:t> Coin</a:t>
            </a:r>
          </a:p>
        </p:txBody>
      </p:sp>
      <p:sp>
        <p:nvSpPr>
          <p:cNvPr id="571403" name="Text Box 11"/>
          <p:cNvSpPr txBox="1">
            <a:spLocks noChangeArrowheads="1"/>
          </p:cNvSpPr>
          <p:nvPr/>
        </p:nvSpPr>
        <p:spPr bwMode="auto">
          <a:xfrm>
            <a:off x="6096000" y="1371600"/>
            <a:ext cx="2057400" cy="915988"/>
          </a:xfrm>
          <a:prstGeom prst="rect">
            <a:avLst/>
          </a:prstGeom>
          <a:noFill/>
          <a:ln w="9525">
            <a:noFill/>
            <a:miter lim="800000"/>
            <a:headEnd/>
            <a:tailEnd/>
          </a:ln>
          <a:effectLst/>
        </p:spPr>
        <p:txBody>
          <a:bodyPr>
            <a:spAutoFit/>
          </a:bodyPr>
          <a:lstStyle/>
          <a:p>
            <a:pPr>
              <a:spcBef>
                <a:spcPct val="50000"/>
              </a:spcBef>
            </a:pPr>
            <a:r>
              <a:rPr lang="en-US"/>
              <a:t>Launch Rockets Without Rocket Fuel?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1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4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type="body" idx="1"/>
          </p:nvPr>
        </p:nvSpPr>
        <p:spPr>
          <a:xfrm>
            <a:off x="457200" y="4465638"/>
            <a:ext cx="8229600" cy="2011362"/>
          </a:xfrm>
        </p:spPr>
        <p:txBody>
          <a:bodyPr/>
          <a:lstStyle/>
          <a:p>
            <a:pPr eaLnBrk="1" hangingPunct="1"/>
            <a:r>
              <a:rPr lang="en-US" sz="2800" smtClean="0">
                <a:latin typeface="Arial" charset="0"/>
                <a:cs typeface="Arial" charset="0"/>
              </a:rPr>
              <a:t>Close up photos showing levitation of washer and ball bearing with magnet attached. Some preferred orientation is necessary for stability.</a:t>
            </a:r>
          </a:p>
        </p:txBody>
      </p:sp>
      <p:pic>
        <p:nvPicPr>
          <p:cNvPr id="22531" name="Picture 4" descr="maglev-closeup1"/>
          <p:cNvPicPr>
            <a:picLocks noChangeAspect="1" noChangeArrowheads="1"/>
          </p:cNvPicPr>
          <p:nvPr/>
        </p:nvPicPr>
        <p:blipFill>
          <a:blip r:embed="rId2" cstate="print"/>
          <a:srcRect/>
          <a:stretch>
            <a:fillRect/>
          </a:stretch>
        </p:blipFill>
        <p:spPr bwMode="auto">
          <a:xfrm>
            <a:off x="228600" y="1265238"/>
            <a:ext cx="4114800" cy="3086100"/>
          </a:xfrm>
          <a:prstGeom prst="rect">
            <a:avLst/>
          </a:prstGeom>
          <a:noFill/>
          <a:ln w="9525">
            <a:noFill/>
            <a:miter lim="800000"/>
            <a:headEnd/>
            <a:tailEnd/>
          </a:ln>
        </p:spPr>
      </p:pic>
      <p:pic>
        <p:nvPicPr>
          <p:cNvPr id="22532" name="Picture 5" descr="maglev-closeup2"/>
          <p:cNvPicPr>
            <a:picLocks noChangeAspect="1" noChangeArrowheads="1"/>
          </p:cNvPicPr>
          <p:nvPr/>
        </p:nvPicPr>
        <p:blipFill>
          <a:blip r:embed="rId3" cstate="print"/>
          <a:srcRect/>
          <a:stretch>
            <a:fillRect/>
          </a:stretch>
        </p:blipFill>
        <p:spPr bwMode="auto">
          <a:xfrm>
            <a:off x="5029200" y="1265238"/>
            <a:ext cx="3581400" cy="3100387"/>
          </a:xfrm>
          <a:prstGeom prst="rect">
            <a:avLst/>
          </a:prstGeom>
          <a:noFill/>
          <a:ln w="9525">
            <a:noFill/>
            <a:miter lim="800000"/>
            <a:headEnd/>
            <a:tailEnd/>
          </a:ln>
        </p:spPr>
      </p:pic>
      <p:sp>
        <p:nvSpPr>
          <p:cNvPr id="22533" name="Rectangle 7"/>
          <p:cNvSpPr>
            <a:spLocks noGrp="1"/>
          </p:cNvSpPr>
          <p:nvPr>
            <p:ph type="title"/>
          </p:nvPr>
        </p:nvSpPr>
        <p:spPr/>
        <p:txBody>
          <a:bodyPr/>
          <a:lstStyle/>
          <a:p>
            <a:pPr eaLnBrk="1" hangingPunct="1"/>
            <a:r>
              <a:rPr smtClean="0">
                <a:latin typeface="Arial" charset="0"/>
                <a:cs typeface="Arial" charset="0"/>
              </a:rPr>
              <a:t>Maglev Experiment</a:t>
            </a:r>
          </a:p>
        </p:txBody>
      </p:sp>
      <p:sp>
        <p:nvSpPr>
          <p:cNvPr id="72712" name="Rectangle 8"/>
          <p:cNvSpPr>
            <a:spLocks noChangeArrowheads="1"/>
          </p:cNvSpPr>
          <p:nvPr/>
        </p:nvSpPr>
        <p:spPr bwMode="auto">
          <a:xfrm>
            <a:off x="228600" y="2971800"/>
            <a:ext cx="4114800" cy="228600"/>
          </a:xfrm>
          <a:prstGeom prst="rect">
            <a:avLst/>
          </a:prstGeom>
          <a:solidFill>
            <a:srgbClr val="FF7C80">
              <a:alpha val="27843"/>
            </a:srgbClr>
          </a:solidFill>
          <a:ln w="9525">
            <a:solidFill>
              <a:schemeClr val="tx1"/>
            </a:solidFill>
            <a:miter lim="800000"/>
            <a:headEnd/>
            <a:tailEnd/>
          </a:ln>
        </p:spPr>
        <p:txBody>
          <a:bodyPr wrap="none" anchor="ctr"/>
          <a:lstStyle/>
          <a:p>
            <a:endParaRPr lang="en-US"/>
          </a:p>
        </p:txBody>
      </p:sp>
      <p:sp>
        <p:nvSpPr>
          <p:cNvPr id="72713" name="Rectangle 9"/>
          <p:cNvSpPr>
            <a:spLocks noChangeArrowheads="1"/>
          </p:cNvSpPr>
          <p:nvPr/>
        </p:nvSpPr>
        <p:spPr bwMode="auto">
          <a:xfrm>
            <a:off x="5029200" y="2895600"/>
            <a:ext cx="3581400" cy="228600"/>
          </a:xfrm>
          <a:prstGeom prst="rect">
            <a:avLst/>
          </a:prstGeom>
          <a:solidFill>
            <a:srgbClr val="FF7C80">
              <a:alpha val="27843"/>
            </a:srgbClr>
          </a:solidFill>
          <a:ln w="9525">
            <a:solidFill>
              <a:schemeClr val="tx1"/>
            </a:solidFill>
            <a:miter lim="800000"/>
            <a:headEnd/>
            <a:tailEnd/>
          </a:ln>
        </p:spPr>
        <p:txBody>
          <a:bodyPr wrap="none" anchor="ctr"/>
          <a:lstStyle/>
          <a:p>
            <a:endParaRPr lang="en-US"/>
          </a:p>
        </p:txBody>
      </p:sp>
      <p:sp>
        <p:nvSpPr>
          <p:cNvPr id="72714" name="Text Box 10"/>
          <p:cNvSpPr txBox="1">
            <a:spLocks noChangeArrowheads="1"/>
          </p:cNvSpPr>
          <p:nvPr/>
        </p:nvSpPr>
        <p:spPr bwMode="auto">
          <a:xfrm>
            <a:off x="152400" y="5791200"/>
            <a:ext cx="4876800" cy="923330"/>
          </a:xfrm>
          <a:prstGeom prst="rect">
            <a:avLst/>
          </a:prstGeom>
          <a:noFill/>
          <a:ln w="9525">
            <a:noFill/>
            <a:miter lim="800000"/>
            <a:headEnd/>
            <a:tailEnd/>
          </a:ln>
        </p:spPr>
        <p:txBody>
          <a:bodyPr wrap="square">
            <a:spAutoFit/>
          </a:bodyPr>
          <a:lstStyle/>
          <a:p>
            <a:pPr>
              <a:spcBef>
                <a:spcPct val="50000"/>
              </a:spcBef>
            </a:pPr>
            <a:r>
              <a:rPr lang="en-US" b="1" dirty="0">
                <a:solidFill>
                  <a:srgbClr val="FF7C80"/>
                </a:solidFill>
              </a:rPr>
              <a:t>An invisible (IR) light beam ‘sees’ where the object is and tells the magnet how powerful it has to be to hold it in place.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fade">
                                      <p:cBhvr>
                                        <p:cTn id="7" dur="2000"/>
                                        <p:tgtEl>
                                          <p:spTgt spid="727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712"/>
                                        </p:tgtEl>
                                        <p:attrNameLst>
                                          <p:attrName>style.visibility</p:attrName>
                                        </p:attrNameLst>
                                      </p:cBhvr>
                                      <p:to>
                                        <p:strVal val="visible"/>
                                      </p:to>
                                    </p:set>
                                    <p:animEffect transition="in" filter="fade">
                                      <p:cBhvr>
                                        <p:cTn id="10" dur="2000"/>
                                        <p:tgtEl>
                                          <p:spTgt spid="727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713"/>
                                        </p:tgtEl>
                                        <p:attrNameLst>
                                          <p:attrName>style.visibility</p:attrName>
                                        </p:attrNameLst>
                                      </p:cBhvr>
                                      <p:to>
                                        <p:strVal val="visible"/>
                                      </p:to>
                                    </p:set>
                                    <p:animEffect transition="in" filter="fade">
                                      <p:cBhvr>
                                        <p:cTn id="13" dur="2000"/>
                                        <p:tgtEl>
                                          <p:spTgt spid="72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animBg="1"/>
      <p:bldP spid="72713" grpId="0" animBg="1"/>
      <p:bldP spid="727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1"/>
          </p:nvPr>
        </p:nvSpPr>
        <p:spPr>
          <a:xfrm>
            <a:off x="457200" y="6356350"/>
            <a:ext cx="2133600" cy="365125"/>
          </a:xfrm>
        </p:spPr>
        <p:txBody>
          <a:bodyPr/>
          <a:lstStyle/>
          <a:p>
            <a:pPr algn="l">
              <a:defRPr/>
            </a:pPr>
            <a:r>
              <a:rPr lang="en-US" smtClean="0"/>
              <a:t>K. A. Connor</a:t>
            </a:r>
          </a:p>
        </p:txBody>
      </p:sp>
      <p:sp>
        <p:nvSpPr>
          <p:cNvPr id="69635" name="Rectangle 2"/>
          <p:cNvSpPr>
            <a:spLocks noGrp="1" noChangeArrowheads="1"/>
          </p:cNvSpPr>
          <p:nvPr>
            <p:ph type="title"/>
          </p:nvPr>
        </p:nvSpPr>
        <p:spPr/>
        <p:txBody>
          <a:bodyPr/>
          <a:lstStyle/>
          <a:p>
            <a:pPr eaLnBrk="1" hangingPunct="1"/>
            <a:r>
              <a:rPr smtClean="0">
                <a:latin typeface="Arial" charset="0"/>
                <a:cs typeface="Arial" charset="0"/>
              </a:rPr>
              <a:t>Marcian E. (Ted) Hoff</a:t>
            </a:r>
          </a:p>
        </p:txBody>
      </p:sp>
      <p:sp>
        <p:nvSpPr>
          <p:cNvPr id="69636" name="Rectangle 3"/>
          <p:cNvSpPr>
            <a:spLocks noGrp="1" noChangeArrowheads="1"/>
          </p:cNvSpPr>
          <p:nvPr>
            <p:ph type="body" idx="1"/>
          </p:nvPr>
        </p:nvSpPr>
        <p:spPr/>
        <p:txBody>
          <a:bodyPr/>
          <a:lstStyle/>
          <a:p>
            <a:pPr eaLnBrk="1" hangingPunct="1"/>
            <a:r>
              <a:rPr lang="en-US" smtClean="0">
                <a:latin typeface="Arial" charset="0"/>
                <a:cs typeface="Arial" charset="0"/>
              </a:rPr>
              <a:t>1937 Born in Rochester NY</a:t>
            </a:r>
          </a:p>
          <a:p>
            <a:pPr eaLnBrk="1" hangingPunct="1"/>
            <a:r>
              <a:rPr lang="en-US" smtClean="0">
                <a:latin typeface="Arial" charset="0"/>
                <a:cs typeface="Arial" charset="0"/>
              </a:rPr>
              <a:t>1958 EE Degree from RPI</a:t>
            </a:r>
          </a:p>
          <a:p>
            <a:pPr eaLnBrk="1" hangingPunct="1"/>
            <a:r>
              <a:rPr lang="en-US" smtClean="0">
                <a:latin typeface="Arial" charset="0"/>
                <a:cs typeface="Arial" charset="0"/>
              </a:rPr>
              <a:t>1962 PhD from Stanford</a:t>
            </a:r>
          </a:p>
          <a:p>
            <a:pPr eaLnBrk="1" hangingPunct="1"/>
            <a:r>
              <a:rPr lang="en-US" smtClean="0">
                <a:latin typeface="Arial" charset="0"/>
                <a:cs typeface="Arial" charset="0"/>
              </a:rPr>
              <a:t>1971 Invented the Microprocessor (Intel 4004)</a:t>
            </a:r>
          </a:p>
        </p:txBody>
      </p:sp>
      <p:pic>
        <p:nvPicPr>
          <p:cNvPr id="69637" name="Picture 4"/>
          <p:cNvPicPr>
            <a:picLocks noChangeAspect="1" noChangeArrowheads="1"/>
          </p:cNvPicPr>
          <p:nvPr/>
        </p:nvPicPr>
        <p:blipFill>
          <a:blip r:embed="rId2" cstate="print"/>
          <a:srcRect/>
          <a:stretch>
            <a:fillRect/>
          </a:stretch>
        </p:blipFill>
        <p:spPr bwMode="auto">
          <a:xfrm>
            <a:off x="2895600" y="4419600"/>
            <a:ext cx="2209800" cy="1811338"/>
          </a:xfrm>
          <a:prstGeom prst="rect">
            <a:avLst/>
          </a:prstGeom>
          <a:noFill/>
          <a:ln w="9525">
            <a:noFill/>
            <a:miter lim="800000"/>
            <a:headEnd/>
            <a:tailEnd/>
          </a:ln>
        </p:spPr>
      </p:pic>
      <p:pic>
        <p:nvPicPr>
          <p:cNvPr id="69638" name="Picture 5"/>
          <p:cNvPicPr>
            <a:picLocks noChangeAspect="1" noChangeArrowheads="1"/>
          </p:cNvPicPr>
          <p:nvPr/>
        </p:nvPicPr>
        <p:blipFill>
          <a:blip r:embed="rId3" cstate="print"/>
          <a:srcRect/>
          <a:stretch>
            <a:fillRect/>
          </a:stretch>
        </p:blipFill>
        <p:spPr bwMode="auto">
          <a:xfrm>
            <a:off x="6324600" y="1219200"/>
            <a:ext cx="1828800" cy="2095500"/>
          </a:xfrm>
          <a:prstGeom prst="rect">
            <a:avLst/>
          </a:prstGeom>
          <a:noFill/>
          <a:ln w="9525">
            <a:noFill/>
            <a:miter lim="800000"/>
            <a:headEnd/>
            <a:tailEnd/>
          </a:ln>
        </p:spPr>
      </p:pic>
      <p:pic>
        <p:nvPicPr>
          <p:cNvPr id="69639" name="Picture 6"/>
          <p:cNvPicPr>
            <a:picLocks noChangeAspect="1" noChangeArrowheads="1"/>
          </p:cNvPicPr>
          <p:nvPr/>
        </p:nvPicPr>
        <p:blipFill>
          <a:blip r:embed="rId4" cstate="print"/>
          <a:srcRect/>
          <a:stretch>
            <a:fillRect/>
          </a:stretch>
        </p:blipFill>
        <p:spPr bwMode="auto">
          <a:xfrm>
            <a:off x="457200" y="4495800"/>
            <a:ext cx="1724025"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Rensselaer Alumni Receive National Medal of Technology and Innovation</a:t>
            </a:r>
            <a:endParaRPr lang="en-US" dirty="0"/>
          </a:p>
        </p:txBody>
      </p:sp>
      <p:sp>
        <p:nvSpPr>
          <p:cNvPr id="7" name="Content Placeholder 6"/>
          <p:cNvSpPr>
            <a:spLocks noGrp="1"/>
          </p:cNvSpPr>
          <p:nvPr>
            <p:ph idx="1"/>
          </p:nvPr>
        </p:nvSpPr>
        <p:spPr>
          <a:xfrm>
            <a:off x="457200" y="1600200"/>
            <a:ext cx="3505200" cy="4525963"/>
          </a:xfrm>
        </p:spPr>
        <p:txBody>
          <a:bodyPr/>
          <a:lstStyle/>
          <a:p>
            <a:r>
              <a:rPr lang="en-US" sz="2400" b="1" dirty="0" smtClean="0"/>
              <a:t>Steven </a:t>
            </a:r>
            <a:r>
              <a:rPr lang="en-US" sz="2400" b="1" dirty="0" err="1" smtClean="0"/>
              <a:t>Sasson</a:t>
            </a:r>
            <a:r>
              <a:rPr lang="en-US" sz="2400" dirty="0" smtClean="0"/>
              <a:t> (Class of 1972) for the invention of the digital camera.</a:t>
            </a:r>
          </a:p>
          <a:p>
            <a:r>
              <a:rPr lang="en-US" sz="2400" b="1" dirty="0" smtClean="0"/>
              <a:t>Dr. </a:t>
            </a:r>
            <a:r>
              <a:rPr lang="en-US" sz="2400" b="1" dirty="0" err="1" smtClean="0"/>
              <a:t>Marcian</a:t>
            </a:r>
            <a:r>
              <a:rPr lang="en-US" sz="2400" b="1" dirty="0" smtClean="0"/>
              <a:t> E. “Ted” Hoff, Jr.</a:t>
            </a:r>
            <a:r>
              <a:rPr lang="en-US" sz="2400" dirty="0" smtClean="0"/>
              <a:t> (Class of 1958), for the conception, design, development and application of the first microcomputer.</a:t>
            </a:r>
            <a:endParaRPr lang="en-US" sz="2400" dirty="0"/>
          </a:p>
        </p:txBody>
      </p:sp>
      <p:sp>
        <p:nvSpPr>
          <p:cNvPr id="4" name="Footer Placeholder 3"/>
          <p:cNvSpPr>
            <a:spLocks noGrp="1"/>
          </p:cNvSpPr>
          <p:nvPr>
            <p:ph type="ftr" sz="quarter" idx="10"/>
          </p:nvPr>
        </p:nvSpPr>
        <p:spPr/>
        <p:txBody>
          <a:bodyPr/>
          <a:lstStyle/>
          <a:p>
            <a:r>
              <a:rPr lang="en-US" smtClean="0"/>
              <a:t>K. A. Connor</a:t>
            </a:r>
            <a:endParaRPr lang="en-US"/>
          </a:p>
        </p:txBody>
      </p:sp>
      <p:pic>
        <p:nvPicPr>
          <p:cNvPr id="708610" name="Picture 2"/>
          <p:cNvPicPr>
            <a:picLocks noChangeAspect="1" noChangeArrowheads="1"/>
          </p:cNvPicPr>
          <p:nvPr/>
        </p:nvPicPr>
        <p:blipFill>
          <a:blip r:embed="rId2" cstate="print"/>
          <a:srcRect/>
          <a:stretch>
            <a:fillRect/>
          </a:stretch>
        </p:blipFill>
        <p:spPr bwMode="auto">
          <a:xfrm>
            <a:off x="4572000" y="1600200"/>
            <a:ext cx="3657600" cy="2661920"/>
          </a:xfrm>
          <a:prstGeom prst="rect">
            <a:avLst/>
          </a:prstGeom>
          <a:noFill/>
          <a:ln w="9525">
            <a:noFill/>
            <a:miter lim="800000"/>
            <a:headEnd/>
            <a:tailEnd/>
          </a:ln>
        </p:spPr>
      </p:pic>
      <p:sp>
        <p:nvSpPr>
          <p:cNvPr id="6" name="Rectangle 5"/>
          <p:cNvSpPr/>
          <p:nvPr/>
        </p:nvSpPr>
        <p:spPr>
          <a:xfrm>
            <a:off x="4343400" y="4267200"/>
            <a:ext cx="4572000" cy="646331"/>
          </a:xfrm>
          <a:prstGeom prst="rect">
            <a:avLst/>
          </a:prstGeom>
        </p:spPr>
        <p:txBody>
          <a:bodyPr>
            <a:spAutoFit/>
          </a:bodyPr>
          <a:lstStyle/>
          <a:p>
            <a:r>
              <a:rPr lang="en-US" dirty="0" smtClean="0"/>
              <a:t>Dr. </a:t>
            </a:r>
            <a:r>
              <a:rPr lang="en-US" dirty="0" err="1" smtClean="0"/>
              <a:t>Marcian</a:t>
            </a:r>
            <a:r>
              <a:rPr lang="en-US" dirty="0" smtClean="0"/>
              <a:t> E. “Ted” Hoff, Jr. (Class of 1958), and Steven </a:t>
            </a:r>
            <a:r>
              <a:rPr lang="en-US" dirty="0" err="1" smtClean="0"/>
              <a:t>Sasson</a:t>
            </a:r>
            <a:r>
              <a:rPr lang="en-US" dirty="0" smtClean="0"/>
              <a:t> (Class of 1972)</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a:t>K. A. Connor</a:t>
            </a:r>
          </a:p>
        </p:txBody>
      </p:sp>
      <p:sp>
        <p:nvSpPr>
          <p:cNvPr id="577538" name="Rectangle 2"/>
          <p:cNvSpPr>
            <a:spLocks noGrp="1" noChangeArrowheads="1"/>
          </p:cNvSpPr>
          <p:nvPr>
            <p:ph type="title"/>
          </p:nvPr>
        </p:nvSpPr>
        <p:spPr/>
        <p:txBody>
          <a:bodyPr/>
          <a:lstStyle/>
          <a:p>
            <a:r>
              <a:rPr lang="en-US"/>
              <a:t>Who Am I?</a:t>
            </a:r>
          </a:p>
        </p:txBody>
      </p:sp>
      <p:sp>
        <p:nvSpPr>
          <p:cNvPr id="577539" name="Rectangle 3"/>
          <p:cNvSpPr>
            <a:spLocks noGrp="1" noChangeArrowheads="1"/>
          </p:cNvSpPr>
          <p:nvPr>
            <p:ph type="body" idx="1"/>
          </p:nvPr>
        </p:nvSpPr>
        <p:spPr/>
        <p:txBody>
          <a:bodyPr/>
          <a:lstStyle/>
          <a:p>
            <a:r>
              <a:rPr lang="en-US"/>
              <a:t>My name is Ken Connor</a:t>
            </a:r>
          </a:p>
        </p:txBody>
      </p:sp>
      <p:pic>
        <p:nvPicPr>
          <p:cNvPr id="577541" name="Picture 5"/>
          <p:cNvPicPr>
            <a:picLocks noChangeAspect="1" noChangeArrowheads="1"/>
          </p:cNvPicPr>
          <p:nvPr/>
        </p:nvPicPr>
        <p:blipFill>
          <a:blip r:embed="rId2" cstate="print"/>
          <a:srcRect/>
          <a:stretch>
            <a:fillRect/>
          </a:stretch>
        </p:blipFill>
        <p:spPr bwMode="auto">
          <a:xfrm>
            <a:off x="304800" y="1066800"/>
            <a:ext cx="2209800" cy="419100"/>
          </a:xfrm>
          <a:prstGeom prst="rect">
            <a:avLst/>
          </a:prstGeom>
          <a:noFill/>
          <a:ln w="9525">
            <a:noFill/>
            <a:miter lim="800000"/>
            <a:headEnd/>
            <a:tailEnd/>
          </a:ln>
          <a:effectLst/>
        </p:spPr>
      </p:pic>
      <p:sp>
        <p:nvSpPr>
          <p:cNvPr id="577545" name="Text Box 9"/>
          <p:cNvSpPr txBox="1">
            <a:spLocks noChangeArrowheads="1"/>
          </p:cNvSpPr>
          <p:nvPr/>
        </p:nvSpPr>
        <p:spPr bwMode="auto">
          <a:xfrm>
            <a:off x="5486400" y="1447800"/>
            <a:ext cx="3352800" cy="3416320"/>
          </a:xfrm>
          <a:prstGeom prst="rect">
            <a:avLst/>
          </a:prstGeom>
          <a:noFill/>
          <a:ln w="9525">
            <a:noFill/>
            <a:miter lim="800000"/>
            <a:headEnd/>
            <a:tailEnd/>
          </a:ln>
          <a:effectLst/>
        </p:spPr>
        <p:txBody>
          <a:bodyPr wrap="square">
            <a:spAutoFit/>
          </a:bodyPr>
          <a:lstStyle/>
          <a:p>
            <a:pPr>
              <a:spcBef>
                <a:spcPct val="50000"/>
              </a:spcBef>
            </a:pPr>
            <a:r>
              <a:rPr lang="en-US" sz="2400" dirty="0"/>
              <a:t>I am a Professor of </a:t>
            </a:r>
            <a:r>
              <a:rPr lang="en-US" sz="2400" dirty="0" smtClean="0"/>
              <a:t>Electrical, Computer, and Systems Engineering and Information Technology </a:t>
            </a:r>
            <a:r>
              <a:rPr lang="en-US" sz="2400" dirty="0" smtClean="0"/>
              <a:t>and Education Director for the SMART LIGHTING Engineering Research Center</a:t>
            </a:r>
            <a:endParaRPr lang="en-US" sz="2400" dirty="0"/>
          </a:p>
        </p:txBody>
      </p:sp>
      <p:pic>
        <p:nvPicPr>
          <p:cNvPr id="10" name="Picture 4"/>
          <p:cNvPicPr>
            <a:picLocks noChangeAspect="1" noChangeArrowheads="1"/>
          </p:cNvPicPr>
          <p:nvPr/>
        </p:nvPicPr>
        <p:blipFill>
          <a:blip r:embed="rId3" cstate="print"/>
          <a:srcRect/>
          <a:stretch>
            <a:fillRect/>
          </a:stretch>
        </p:blipFill>
        <p:spPr bwMode="auto">
          <a:xfrm>
            <a:off x="457200" y="2286000"/>
            <a:ext cx="4724400" cy="3543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r>
              <a:rPr lang="en-US"/>
              <a:t>K. A. Connor</a:t>
            </a:r>
          </a:p>
        </p:txBody>
      </p:sp>
      <p:sp>
        <p:nvSpPr>
          <p:cNvPr id="546818" name="Rectangle 2"/>
          <p:cNvSpPr>
            <a:spLocks noGrp="1" noChangeArrowheads="1"/>
          </p:cNvSpPr>
          <p:nvPr>
            <p:ph type="title"/>
          </p:nvPr>
        </p:nvSpPr>
        <p:spPr/>
        <p:txBody>
          <a:bodyPr/>
          <a:lstStyle/>
          <a:p>
            <a:r>
              <a:rPr lang="en-US" dirty="0"/>
              <a:t>Ted Hoff </a:t>
            </a:r>
            <a:r>
              <a:rPr lang="en-US" dirty="0" smtClean="0"/>
              <a:t>Inspired </a:t>
            </a:r>
            <a:endParaRPr lang="en-US" dirty="0"/>
          </a:p>
        </p:txBody>
      </p:sp>
      <p:pic>
        <p:nvPicPr>
          <p:cNvPr id="546821" name="Picture 5"/>
          <p:cNvPicPr>
            <a:picLocks noChangeAspect="1" noChangeArrowheads="1"/>
          </p:cNvPicPr>
          <p:nvPr/>
        </p:nvPicPr>
        <p:blipFill>
          <a:blip r:embed="rId2" cstate="print"/>
          <a:srcRect/>
          <a:stretch>
            <a:fillRect/>
          </a:stretch>
        </p:blipFill>
        <p:spPr bwMode="auto">
          <a:xfrm>
            <a:off x="228600" y="3810000"/>
            <a:ext cx="4286250" cy="2962275"/>
          </a:xfrm>
          <a:prstGeom prst="rect">
            <a:avLst/>
          </a:prstGeom>
          <a:noFill/>
          <a:ln w="9525">
            <a:noFill/>
            <a:miter lim="800000"/>
            <a:headEnd/>
            <a:tailEnd/>
          </a:ln>
          <a:effectLst/>
        </p:spPr>
      </p:pic>
      <p:pic>
        <p:nvPicPr>
          <p:cNvPr id="546822" name="Picture 6"/>
          <p:cNvPicPr>
            <a:picLocks noChangeAspect="1" noChangeArrowheads="1"/>
          </p:cNvPicPr>
          <p:nvPr/>
        </p:nvPicPr>
        <p:blipFill>
          <a:blip r:embed="rId3" cstate="print"/>
          <a:srcRect/>
          <a:stretch>
            <a:fillRect/>
          </a:stretch>
        </p:blipFill>
        <p:spPr bwMode="auto">
          <a:xfrm>
            <a:off x="4705350" y="2514600"/>
            <a:ext cx="4286250" cy="4276725"/>
          </a:xfrm>
          <a:prstGeom prst="rect">
            <a:avLst/>
          </a:prstGeom>
          <a:noFill/>
          <a:ln w="9525">
            <a:noFill/>
            <a:miter lim="800000"/>
            <a:headEnd/>
            <a:tailEnd/>
          </a:ln>
          <a:effectLst/>
        </p:spPr>
      </p:pic>
      <p:sp>
        <p:nvSpPr>
          <p:cNvPr id="546823" name="Text Box 7"/>
          <p:cNvSpPr txBox="1">
            <a:spLocks noChangeArrowheads="1"/>
          </p:cNvSpPr>
          <p:nvPr/>
        </p:nvSpPr>
        <p:spPr bwMode="auto">
          <a:xfrm>
            <a:off x="2971800" y="3124200"/>
            <a:ext cx="2057400" cy="457200"/>
          </a:xfrm>
          <a:prstGeom prst="rect">
            <a:avLst/>
          </a:prstGeom>
          <a:noFill/>
          <a:ln w="9525">
            <a:noFill/>
            <a:miter lim="800000"/>
            <a:headEnd/>
            <a:tailEnd/>
          </a:ln>
          <a:effectLst/>
        </p:spPr>
        <p:txBody>
          <a:bodyPr>
            <a:spAutoFit/>
          </a:bodyPr>
          <a:lstStyle/>
          <a:p>
            <a:pPr>
              <a:spcBef>
                <a:spcPct val="50000"/>
              </a:spcBef>
            </a:pPr>
            <a:r>
              <a:rPr lang="en-US" sz="2400" dirty="0">
                <a:solidFill>
                  <a:srgbClr val="FF0000"/>
                </a:solidFill>
              </a:rPr>
              <a:t>What is this?</a:t>
            </a:r>
          </a:p>
        </p:txBody>
      </p:sp>
      <p:sp>
        <p:nvSpPr>
          <p:cNvPr id="546824" name="Oval 8"/>
          <p:cNvSpPr>
            <a:spLocks noChangeArrowheads="1"/>
          </p:cNvSpPr>
          <p:nvPr/>
        </p:nvSpPr>
        <p:spPr bwMode="auto">
          <a:xfrm>
            <a:off x="304800" y="6172200"/>
            <a:ext cx="3276600" cy="533400"/>
          </a:xfrm>
          <a:prstGeom prst="ellipse">
            <a:avLst/>
          </a:prstGeom>
          <a:noFill/>
          <a:ln w="9525">
            <a:solidFill>
              <a:srgbClr val="FF0000"/>
            </a:solidFill>
            <a:round/>
            <a:headEnd/>
            <a:tailEnd/>
          </a:ln>
          <a:effectLst/>
        </p:spPr>
        <p:txBody>
          <a:bodyPr wrap="none" anchor="ctr"/>
          <a:lstStyle/>
          <a:p>
            <a:endParaRPr lang="en-US"/>
          </a:p>
        </p:txBody>
      </p:sp>
      <p:sp>
        <p:nvSpPr>
          <p:cNvPr id="546825" name="Oval 9"/>
          <p:cNvSpPr>
            <a:spLocks noChangeArrowheads="1"/>
          </p:cNvSpPr>
          <p:nvPr/>
        </p:nvSpPr>
        <p:spPr bwMode="auto">
          <a:xfrm>
            <a:off x="4724400" y="5867400"/>
            <a:ext cx="3352800" cy="990600"/>
          </a:xfrm>
          <a:prstGeom prst="ellipse">
            <a:avLst/>
          </a:prstGeom>
          <a:noFill/>
          <a:ln w="9525">
            <a:solidFill>
              <a:srgbClr val="FF0000"/>
            </a:solidFill>
            <a:round/>
            <a:headEnd/>
            <a:tailEnd/>
          </a:ln>
          <a:effectLst/>
        </p:spPr>
        <p:txBody>
          <a:bodyPr wrap="none" anchor="ctr"/>
          <a:lstStyle/>
          <a:p>
            <a:endParaRPr lang="en-US"/>
          </a:p>
        </p:txBody>
      </p:sp>
      <p:sp>
        <p:nvSpPr>
          <p:cNvPr id="546826" name="Oval 10"/>
          <p:cNvSpPr>
            <a:spLocks noChangeArrowheads="1"/>
          </p:cNvSpPr>
          <p:nvPr/>
        </p:nvSpPr>
        <p:spPr bwMode="auto">
          <a:xfrm>
            <a:off x="7772400" y="5410200"/>
            <a:ext cx="1371600" cy="533400"/>
          </a:xfrm>
          <a:prstGeom prst="ellipse">
            <a:avLst/>
          </a:prstGeom>
          <a:noFill/>
          <a:ln w="9525">
            <a:solidFill>
              <a:srgbClr val="FF0000"/>
            </a:solidFill>
            <a:round/>
            <a:headEnd/>
            <a:tailEnd/>
          </a:ln>
          <a:effectLst/>
        </p:spPr>
        <p:txBody>
          <a:bodyPr wrap="none" anchor="ctr"/>
          <a:lstStyle/>
          <a:p>
            <a:endParaRPr lang="en-US"/>
          </a:p>
        </p:txBody>
      </p:sp>
      <p:sp>
        <p:nvSpPr>
          <p:cNvPr id="546831" name="Oval 15"/>
          <p:cNvSpPr>
            <a:spLocks noChangeArrowheads="1"/>
          </p:cNvSpPr>
          <p:nvPr/>
        </p:nvSpPr>
        <p:spPr bwMode="auto">
          <a:xfrm>
            <a:off x="7772400" y="4038600"/>
            <a:ext cx="1371600" cy="533400"/>
          </a:xfrm>
          <a:prstGeom prst="ellipse">
            <a:avLst/>
          </a:prstGeom>
          <a:noFill/>
          <a:ln w="9525">
            <a:solidFill>
              <a:srgbClr val="FF0000"/>
            </a:solidFill>
            <a:round/>
            <a:headEnd/>
            <a:tailEnd/>
          </a:ln>
          <a:effectLst/>
        </p:spPr>
        <p:txBody>
          <a:bodyPr wrap="none" anchor="ctr"/>
          <a:lstStyle/>
          <a:p>
            <a:endParaRPr lang="en-US"/>
          </a:p>
        </p:txBody>
      </p:sp>
      <p:pic>
        <p:nvPicPr>
          <p:cNvPr id="709634" name="Picture 2"/>
          <p:cNvPicPr>
            <a:picLocks noChangeAspect="1" noChangeArrowheads="1"/>
          </p:cNvPicPr>
          <p:nvPr/>
        </p:nvPicPr>
        <p:blipFill>
          <a:blip r:embed="rId4" cstate="print"/>
          <a:srcRect/>
          <a:stretch>
            <a:fillRect/>
          </a:stretch>
        </p:blipFill>
        <p:spPr bwMode="auto">
          <a:xfrm>
            <a:off x="457200" y="381000"/>
            <a:ext cx="1619250" cy="2619375"/>
          </a:xfrm>
          <a:prstGeom prst="rect">
            <a:avLst/>
          </a:prstGeom>
          <a:noFill/>
          <a:ln w="9525">
            <a:noFill/>
            <a:miter lim="800000"/>
            <a:headEnd/>
            <a:tailEnd/>
          </a:ln>
        </p:spPr>
      </p:pic>
      <p:sp>
        <p:nvSpPr>
          <p:cNvPr id="14" name="TextBox 13"/>
          <p:cNvSpPr txBox="1"/>
          <p:nvPr/>
        </p:nvSpPr>
        <p:spPr>
          <a:xfrm>
            <a:off x="3048000" y="1295400"/>
            <a:ext cx="5486400" cy="830997"/>
          </a:xfrm>
          <a:prstGeom prst="rect">
            <a:avLst/>
          </a:prstGeom>
          <a:noFill/>
        </p:spPr>
        <p:txBody>
          <a:bodyPr wrap="square" rtlCol="0">
            <a:spAutoFit/>
          </a:bodyPr>
          <a:lstStyle/>
          <a:p>
            <a:r>
              <a:rPr lang="en-US" sz="2400" dirty="0" smtClean="0"/>
              <a:t>This is basically an EE, CSE project, with the emphasis on the latter.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6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68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68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9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3" grpId="0"/>
      <p:bldP spid="546824" grpId="0" animBg="1"/>
      <p:bldP spid="546825" grpId="0" animBg="1"/>
      <p:bldP spid="546826" grpId="0" animBg="1"/>
      <p:bldP spid="546831"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Marshall Brain</a:t>
            </a:r>
            <a:endParaRPr lang="en-US" dirty="0"/>
          </a:p>
        </p:txBody>
      </p:sp>
      <p:sp>
        <p:nvSpPr>
          <p:cNvPr id="4" name="Footer Placeholder 3"/>
          <p:cNvSpPr>
            <a:spLocks noGrp="1"/>
          </p:cNvSpPr>
          <p:nvPr>
            <p:ph type="ftr" sz="quarter" idx="10"/>
          </p:nvPr>
        </p:nvSpPr>
        <p:spPr/>
        <p:txBody>
          <a:bodyPr/>
          <a:lstStyle/>
          <a:p>
            <a:r>
              <a:rPr lang="en-US" smtClean="0"/>
              <a:t>K. A. Connor</a:t>
            </a:r>
            <a:endParaRPr lang="en-US"/>
          </a:p>
        </p:txBody>
      </p:sp>
      <p:pic>
        <p:nvPicPr>
          <p:cNvPr id="710658" name="Picture 2"/>
          <p:cNvPicPr>
            <a:picLocks noChangeAspect="1" noChangeArrowheads="1"/>
          </p:cNvPicPr>
          <p:nvPr/>
        </p:nvPicPr>
        <p:blipFill>
          <a:blip r:embed="rId2" cstate="print"/>
          <a:srcRect/>
          <a:stretch>
            <a:fillRect/>
          </a:stretch>
        </p:blipFill>
        <p:spPr bwMode="auto">
          <a:xfrm>
            <a:off x="152400" y="457200"/>
            <a:ext cx="2857500" cy="2352675"/>
          </a:xfrm>
          <a:prstGeom prst="rect">
            <a:avLst/>
          </a:prstGeom>
          <a:noFill/>
          <a:ln w="9525">
            <a:noFill/>
            <a:miter lim="800000"/>
            <a:headEnd/>
            <a:tailEnd/>
          </a:ln>
        </p:spPr>
      </p:pic>
      <p:pic>
        <p:nvPicPr>
          <p:cNvPr id="710659" name="Picture 3"/>
          <p:cNvPicPr>
            <a:picLocks noChangeAspect="1" noChangeArrowheads="1"/>
          </p:cNvPicPr>
          <p:nvPr/>
        </p:nvPicPr>
        <p:blipFill>
          <a:blip r:embed="rId3" cstate="print"/>
          <a:srcRect/>
          <a:stretch>
            <a:fillRect/>
          </a:stretch>
        </p:blipFill>
        <p:spPr bwMode="auto">
          <a:xfrm>
            <a:off x="4648200" y="1295400"/>
            <a:ext cx="3810000" cy="3829050"/>
          </a:xfrm>
          <a:prstGeom prst="rect">
            <a:avLst/>
          </a:prstGeom>
          <a:noFill/>
          <a:ln w="9525">
            <a:noFill/>
            <a:miter lim="800000"/>
            <a:headEnd/>
            <a:tailEnd/>
          </a:ln>
        </p:spPr>
      </p:pic>
      <p:pic>
        <p:nvPicPr>
          <p:cNvPr id="710660" name="Picture 4"/>
          <p:cNvPicPr>
            <a:picLocks noChangeAspect="1" noChangeArrowheads="1"/>
          </p:cNvPicPr>
          <p:nvPr/>
        </p:nvPicPr>
        <p:blipFill>
          <a:blip r:embed="rId4" cstate="print"/>
          <a:srcRect/>
          <a:stretch>
            <a:fillRect/>
          </a:stretch>
        </p:blipFill>
        <p:spPr bwMode="auto">
          <a:xfrm>
            <a:off x="228600" y="3429000"/>
            <a:ext cx="3810000" cy="3248025"/>
          </a:xfrm>
          <a:prstGeom prst="rect">
            <a:avLst/>
          </a:prstGeom>
          <a:noFill/>
          <a:ln w="9525">
            <a:noFill/>
            <a:miter lim="800000"/>
            <a:headEnd/>
            <a:tailEnd/>
          </a:ln>
        </p:spPr>
      </p:pic>
      <p:sp>
        <p:nvSpPr>
          <p:cNvPr id="8" name="TextBox 7"/>
          <p:cNvSpPr txBox="1"/>
          <p:nvPr/>
        </p:nvSpPr>
        <p:spPr>
          <a:xfrm>
            <a:off x="4724400" y="5410200"/>
            <a:ext cx="1447800" cy="369332"/>
          </a:xfrm>
          <a:prstGeom prst="rect">
            <a:avLst/>
          </a:prstGeom>
          <a:noFill/>
        </p:spPr>
        <p:txBody>
          <a:bodyPr wrap="square" rtlCol="0">
            <a:spAutoFit/>
          </a:bodyPr>
          <a:lstStyle/>
          <a:p>
            <a:r>
              <a:rPr lang="en-US" dirty="0" smtClean="0"/>
              <a:t>EE 1983</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ECSE Graduates</a:t>
            </a:r>
            <a:endParaRPr lang="en-US" dirty="0"/>
          </a:p>
        </p:txBody>
      </p:sp>
      <p:sp>
        <p:nvSpPr>
          <p:cNvPr id="5" name="Content Placeholder 4"/>
          <p:cNvSpPr>
            <a:spLocks noGrp="1"/>
          </p:cNvSpPr>
          <p:nvPr>
            <p:ph sz="half" idx="1"/>
          </p:nvPr>
        </p:nvSpPr>
        <p:spPr/>
        <p:txBody>
          <a:bodyPr>
            <a:normAutofit fontScale="92500" lnSpcReduction="10000"/>
          </a:bodyPr>
          <a:lstStyle/>
          <a:p>
            <a:r>
              <a:rPr lang="en-US" dirty="0" smtClean="0"/>
              <a:t>Analog Devices</a:t>
            </a:r>
          </a:p>
          <a:p>
            <a:r>
              <a:rPr lang="en-US" dirty="0" smtClean="0"/>
              <a:t>Lockheed Martin</a:t>
            </a:r>
          </a:p>
          <a:p>
            <a:r>
              <a:rPr lang="en-US" dirty="0" smtClean="0"/>
              <a:t>ST-Ericsson</a:t>
            </a:r>
          </a:p>
          <a:p>
            <a:r>
              <a:rPr lang="en-US" dirty="0" smtClean="0"/>
              <a:t>Nikon Precision</a:t>
            </a:r>
          </a:p>
          <a:p>
            <a:r>
              <a:rPr lang="en-US" dirty="0" smtClean="0"/>
              <a:t>Time-Warner Engineering</a:t>
            </a:r>
          </a:p>
          <a:p>
            <a:r>
              <a:rPr lang="en-US" dirty="0" smtClean="0"/>
              <a:t>Raytheon</a:t>
            </a:r>
          </a:p>
          <a:p>
            <a:r>
              <a:rPr lang="en-US" dirty="0" smtClean="0"/>
              <a:t>Verizon</a:t>
            </a:r>
          </a:p>
          <a:p>
            <a:r>
              <a:rPr lang="en-US" dirty="0" smtClean="0"/>
              <a:t>NXP</a:t>
            </a:r>
          </a:p>
          <a:p>
            <a:r>
              <a:rPr lang="en-US" dirty="0" smtClean="0"/>
              <a:t>Toyota InfoTech Center</a:t>
            </a:r>
          </a:p>
        </p:txBody>
      </p:sp>
      <p:sp>
        <p:nvSpPr>
          <p:cNvPr id="6" name="Content Placeholder 5"/>
          <p:cNvSpPr>
            <a:spLocks noGrp="1"/>
          </p:cNvSpPr>
          <p:nvPr>
            <p:ph sz="half" idx="2"/>
          </p:nvPr>
        </p:nvSpPr>
        <p:spPr/>
        <p:txBody>
          <a:bodyPr>
            <a:normAutofit fontScale="92500" lnSpcReduction="10000"/>
          </a:bodyPr>
          <a:lstStyle/>
          <a:p>
            <a:r>
              <a:rPr lang="en-US" dirty="0" smtClean="0"/>
              <a:t>Applications Engineer</a:t>
            </a:r>
          </a:p>
          <a:p>
            <a:r>
              <a:rPr lang="en-US" dirty="0" smtClean="0"/>
              <a:t>Software Engineer</a:t>
            </a:r>
          </a:p>
          <a:p>
            <a:r>
              <a:rPr lang="en-US" dirty="0" smtClean="0"/>
              <a:t>Consulting Engineer</a:t>
            </a:r>
          </a:p>
          <a:p>
            <a:r>
              <a:rPr lang="en-US" dirty="0" smtClean="0"/>
              <a:t>President</a:t>
            </a:r>
          </a:p>
          <a:p>
            <a:r>
              <a:rPr lang="en-US" dirty="0" smtClean="0"/>
              <a:t>Director</a:t>
            </a:r>
          </a:p>
          <a:p>
            <a:r>
              <a:rPr lang="en-US" dirty="0" smtClean="0"/>
              <a:t>Video Network Eng.</a:t>
            </a:r>
          </a:p>
          <a:p>
            <a:r>
              <a:rPr lang="en-US" dirty="0" smtClean="0"/>
              <a:t>Product Engineer</a:t>
            </a:r>
          </a:p>
          <a:p>
            <a:r>
              <a:rPr lang="en-US" dirty="0" smtClean="0"/>
              <a:t>Analyst</a:t>
            </a:r>
          </a:p>
          <a:p>
            <a:r>
              <a:rPr lang="en-US" dirty="0" smtClean="0"/>
              <a:t>Sr. Principal</a:t>
            </a:r>
          </a:p>
          <a:p>
            <a:endParaRPr lang="en-US" dirty="0"/>
          </a:p>
        </p:txBody>
      </p:sp>
      <p:pic>
        <p:nvPicPr>
          <p:cNvPr id="7" name="Picture 2"/>
          <p:cNvPicPr>
            <a:picLocks noChangeAspect="1" noChangeArrowheads="1"/>
          </p:cNvPicPr>
          <p:nvPr/>
        </p:nvPicPr>
        <p:blipFill>
          <a:blip r:embed="rId2" cstate="print"/>
          <a:srcRect/>
          <a:stretch>
            <a:fillRect/>
          </a:stretch>
        </p:blipFill>
        <p:spPr bwMode="auto">
          <a:xfrm>
            <a:off x="1676400" y="5029200"/>
            <a:ext cx="247650" cy="371475"/>
          </a:xfrm>
          <a:prstGeom prst="rect">
            <a:avLst/>
          </a:prstGeom>
          <a:noFill/>
          <a:ln w="9525">
            <a:noFill/>
            <a:miter lim="800000"/>
            <a:headEnd/>
            <a:tailEnd/>
          </a:ln>
        </p:spPr>
      </p:pic>
      <p:pic>
        <p:nvPicPr>
          <p:cNvPr id="3074" name="Picture 2">
            <a:hlinkClick r:id="rId3"/>
          </p:cNvPr>
          <p:cNvPicPr>
            <a:picLocks noChangeAspect="1" noChangeArrowheads="1"/>
          </p:cNvPicPr>
          <p:nvPr/>
        </p:nvPicPr>
        <p:blipFill>
          <a:blip r:embed="rId4" cstate="print"/>
          <a:srcRect/>
          <a:stretch>
            <a:fillRect/>
          </a:stretch>
        </p:blipFill>
        <p:spPr bwMode="auto">
          <a:xfrm>
            <a:off x="990600" y="6096000"/>
            <a:ext cx="952500" cy="476250"/>
          </a:xfrm>
          <a:prstGeom prst="rect">
            <a:avLst/>
          </a:prstGeom>
          <a:noFill/>
          <a:ln w="9525">
            <a:noFill/>
            <a:miter lim="800000"/>
            <a:headEnd/>
            <a:tailEnd/>
          </a:ln>
        </p:spPr>
      </p:pic>
      <p:sp>
        <p:nvSpPr>
          <p:cNvPr id="10" name="TextBox 9"/>
          <p:cNvSpPr txBox="1"/>
          <p:nvPr/>
        </p:nvSpPr>
        <p:spPr>
          <a:xfrm>
            <a:off x="2971800" y="6172200"/>
            <a:ext cx="3581400" cy="369332"/>
          </a:xfrm>
          <a:prstGeom prst="rect">
            <a:avLst/>
          </a:prstGeom>
          <a:noFill/>
        </p:spPr>
        <p:txBody>
          <a:bodyPr wrap="square" rtlCol="0">
            <a:spAutoFit/>
          </a:bodyPr>
          <a:lstStyle/>
          <a:p>
            <a:r>
              <a:rPr lang="en-US" dirty="0" smtClean="0"/>
              <a:t>LinkedIn: search groups for ECSE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ECSE Graduates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BAE Systems</a:t>
            </a:r>
          </a:p>
          <a:p>
            <a:r>
              <a:rPr lang="en-US" dirty="0" smtClean="0"/>
              <a:t>National Instruments</a:t>
            </a:r>
          </a:p>
          <a:p>
            <a:r>
              <a:rPr lang="en-US" dirty="0" smtClean="0"/>
              <a:t>Bright View Tech</a:t>
            </a:r>
          </a:p>
          <a:p>
            <a:r>
              <a:rPr lang="en-US" dirty="0" smtClean="0"/>
              <a:t>Intel</a:t>
            </a:r>
          </a:p>
          <a:p>
            <a:r>
              <a:rPr lang="en-US" dirty="0" smtClean="0"/>
              <a:t>Mitsubishi Electric Research Lab </a:t>
            </a:r>
          </a:p>
          <a:p>
            <a:r>
              <a:rPr lang="en-US" dirty="0" smtClean="0"/>
              <a:t>Current Group</a:t>
            </a:r>
          </a:p>
          <a:p>
            <a:r>
              <a:rPr lang="en-US" dirty="0" smtClean="0"/>
              <a:t>Siemens Healthcare</a:t>
            </a:r>
          </a:p>
          <a:p>
            <a:r>
              <a:rPr lang="en-US" dirty="0" smtClean="0"/>
              <a:t>Applied Materials</a:t>
            </a:r>
          </a:p>
          <a:p>
            <a:r>
              <a:rPr lang="en-US" dirty="0" smtClean="0"/>
              <a:t>GE</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Electrical Engineer</a:t>
            </a:r>
          </a:p>
          <a:p>
            <a:r>
              <a:rPr lang="en-US" dirty="0" smtClean="0"/>
              <a:t>RF Systems Engineer</a:t>
            </a:r>
          </a:p>
          <a:p>
            <a:r>
              <a:rPr lang="en-US" dirty="0" smtClean="0"/>
              <a:t>General Manager</a:t>
            </a:r>
          </a:p>
          <a:p>
            <a:r>
              <a:rPr lang="en-US" dirty="0" smtClean="0"/>
              <a:t>Microprocessor Eng</a:t>
            </a:r>
          </a:p>
          <a:p>
            <a:r>
              <a:rPr lang="en-US" dirty="0" smtClean="0"/>
              <a:t>Senior Principal Member Research Staff</a:t>
            </a:r>
          </a:p>
          <a:p>
            <a:r>
              <a:rPr lang="en-US" dirty="0" smtClean="0"/>
              <a:t>CTO</a:t>
            </a:r>
          </a:p>
          <a:p>
            <a:r>
              <a:rPr lang="en-US" dirty="0" smtClean="0"/>
              <a:t>VP R&amp;D</a:t>
            </a:r>
          </a:p>
          <a:p>
            <a:r>
              <a:rPr lang="en-US" dirty="0" smtClean="0"/>
              <a:t>Researcher</a:t>
            </a:r>
          </a:p>
          <a:p>
            <a:r>
              <a:rPr lang="en-US" dirty="0" smtClean="0"/>
              <a:t>Project Manager</a:t>
            </a: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429000" y="2667000"/>
            <a:ext cx="247650" cy="371475"/>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2819400" y="4114800"/>
            <a:ext cx="228600" cy="342900"/>
          </a:xfrm>
          <a:prstGeom prst="rect">
            <a:avLst/>
          </a:prstGeom>
          <a:noFill/>
          <a:ln w="9525">
            <a:noFill/>
            <a:miter lim="800000"/>
            <a:headEnd/>
            <a:tailEnd/>
          </a:ln>
        </p:spPr>
      </p:pic>
      <p:pic>
        <p:nvPicPr>
          <p:cNvPr id="9" name="Picture 2">
            <a:hlinkClick r:id="rId4"/>
          </p:cNvPr>
          <p:cNvPicPr>
            <a:picLocks noChangeAspect="1" noChangeArrowheads="1"/>
          </p:cNvPicPr>
          <p:nvPr/>
        </p:nvPicPr>
        <p:blipFill>
          <a:blip r:embed="rId5" cstate="print"/>
          <a:srcRect/>
          <a:stretch>
            <a:fillRect/>
          </a:stretch>
        </p:blipFill>
        <p:spPr bwMode="auto">
          <a:xfrm>
            <a:off x="990600" y="6096000"/>
            <a:ext cx="952500" cy="476250"/>
          </a:xfrm>
          <a:prstGeom prst="rect">
            <a:avLst/>
          </a:prstGeom>
          <a:noFill/>
          <a:ln w="9525">
            <a:noFill/>
            <a:miter lim="800000"/>
            <a:headEnd/>
            <a:tailEnd/>
          </a:ln>
        </p:spPr>
      </p:pic>
      <p:sp>
        <p:nvSpPr>
          <p:cNvPr id="10" name="TextBox 9"/>
          <p:cNvSpPr txBox="1"/>
          <p:nvPr/>
        </p:nvSpPr>
        <p:spPr>
          <a:xfrm>
            <a:off x="2971800" y="6172200"/>
            <a:ext cx="3581400" cy="369332"/>
          </a:xfrm>
          <a:prstGeom prst="rect">
            <a:avLst/>
          </a:prstGeom>
          <a:noFill/>
        </p:spPr>
        <p:txBody>
          <a:bodyPr wrap="square" rtlCol="0">
            <a:spAutoFit/>
          </a:bodyPr>
          <a:lstStyle/>
          <a:p>
            <a:r>
              <a:rPr lang="en-US" dirty="0" smtClean="0"/>
              <a:t>LinkedIn: search groups for ECSE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ECSE Graduates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Cadence</a:t>
            </a:r>
          </a:p>
          <a:p>
            <a:r>
              <a:rPr lang="en-US" dirty="0" err="1" smtClean="0"/>
              <a:t>Altera</a:t>
            </a:r>
            <a:endParaRPr lang="en-US" dirty="0" smtClean="0"/>
          </a:p>
          <a:p>
            <a:r>
              <a:rPr lang="en-US" dirty="0" err="1" smtClean="0"/>
              <a:t>Arista</a:t>
            </a:r>
            <a:r>
              <a:rPr lang="en-US" dirty="0" smtClean="0"/>
              <a:t> Networks</a:t>
            </a:r>
          </a:p>
          <a:p>
            <a:r>
              <a:rPr lang="en-US" dirty="0" smtClean="0"/>
              <a:t>Maxim-IC</a:t>
            </a:r>
          </a:p>
          <a:p>
            <a:r>
              <a:rPr lang="en-US" dirty="0" err="1" smtClean="0"/>
              <a:t>uReach</a:t>
            </a:r>
            <a:r>
              <a:rPr lang="en-US" dirty="0" smtClean="0"/>
              <a:t> Technologies</a:t>
            </a:r>
          </a:p>
          <a:p>
            <a:r>
              <a:rPr lang="en-US" dirty="0" smtClean="0"/>
              <a:t>ESPN</a:t>
            </a:r>
          </a:p>
          <a:p>
            <a:r>
              <a:rPr lang="en-US" dirty="0" smtClean="0"/>
              <a:t>Microsoft</a:t>
            </a:r>
          </a:p>
          <a:p>
            <a:r>
              <a:rPr lang="en-US" dirty="0" smtClean="0"/>
              <a:t>IBM</a:t>
            </a:r>
          </a:p>
          <a:p>
            <a:r>
              <a:rPr lang="en-US" dirty="0" smtClean="0"/>
              <a:t>International Rectifier</a:t>
            </a:r>
          </a:p>
          <a:p>
            <a:r>
              <a:rPr lang="en-US" dirty="0" smtClean="0"/>
              <a:t>Barclays</a:t>
            </a:r>
          </a:p>
          <a:p>
            <a:r>
              <a:rPr lang="en-US" dirty="0" smtClean="0"/>
              <a:t>Cypress Semiconductor</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General Manager</a:t>
            </a:r>
          </a:p>
          <a:p>
            <a:r>
              <a:rPr lang="en-US" dirty="0" err="1" smtClean="0"/>
              <a:t>Sr</a:t>
            </a:r>
            <a:r>
              <a:rPr lang="en-US" dirty="0" smtClean="0"/>
              <a:t> Marketing Manager</a:t>
            </a:r>
          </a:p>
          <a:p>
            <a:r>
              <a:rPr lang="en-US" dirty="0" smtClean="0"/>
              <a:t>Technical Staff</a:t>
            </a:r>
          </a:p>
          <a:p>
            <a:r>
              <a:rPr lang="en-US" dirty="0" smtClean="0"/>
              <a:t>Managing Director &amp; General Manager</a:t>
            </a:r>
          </a:p>
          <a:p>
            <a:r>
              <a:rPr lang="en-US" dirty="0" err="1" smtClean="0"/>
              <a:t>Sr</a:t>
            </a:r>
            <a:r>
              <a:rPr lang="en-US" dirty="0" smtClean="0"/>
              <a:t> Product Manager</a:t>
            </a:r>
          </a:p>
          <a:p>
            <a:r>
              <a:rPr lang="en-US" dirty="0" smtClean="0"/>
              <a:t>Process Engineer</a:t>
            </a:r>
          </a:p>
          <a:p>
            <a:r>
              <a:rPr lang="en-US" dirty="0" smtClean="0"/>
              <a:t>Device Design Eng</a:t>
            </a:r>
          </a:p>
          <a:p>
            <a:r>
              <a:rPr lang="en-US" dirty="0" smtClean="0"/>
              <a:t>Systems Integration and Testing Engineer</a:t>
            </a:r>
          </a:p>
          <a:p>
            <a:r>
              <a:rPr lang="en-US" dirty="0" smtClean="0"/>
              <a:t>CEO</a:t>
            </a:r>
          </a:p>
          <a:p>
            <a:endParaRPr lang="en-US" dirty="0"/>
          </a:p>
        </p:txBody>
      </p:sp>
      <p:pic>
        <p:nvPicPr>
          <p:cNvPr id="5" name="Picture 2">
            <a:hlinkClick r:id="rId2"/>
          </p:cNvPr>
          <p:cNvPicPr>
            <a:picLocks noChangeAspect="1" noChangeArrowheads="1"/>
          </p:cNvPicPr>
          <p:nvPr/>
        </p:nvPicPr>
        <p:blipFill>
          <a:blip r:embed="rId3" cstate="print"/>
          <a:srcRect/>
          <a:stretch>
            <a:fillRect/>
          </a:stretch>
        </p:blipFill>
        <p:spPr bwMode="auto">
          <a:xfrm>
            <a:off x="990600" y="6096000"/>
            <a:ext cx="952500" cy="476250"/>
          </a:xfrm>
          <a:prstGeom prst="rect">
            <a:avLst/>
          </a:prstGeom>
          <a:noFill/>
          <a:ln w="9525">
            <a:noFill/>
            <a:miter lim="800000"/>
            <a:headEnd/>
            <a:tailEnd/>
          </a:ln>
        </p:spPr>
      </p:pic>
      <p:sp>
        <p:nvSpPr>
          <p:cNvPr id="6" name="TextBox 5"/>
          <p:cNvSpPr txBox="1"/>
          <p:nvPr/>
        </p:nvSpPr>
        <p:spPr>
          <a:xfrm>
            <a:off x="2971800" y="6172200"/>
            <a:ext cx="3581400" cy="369332"/>
          </a:xfrm>
          <a:prstGeom prst="rect">
            <a:avLst/>
          </a:prstGeom>
          <a:noFill/>
        </p:spPr>
        <p:txBody>
          <a:bodyPr wrap="square" rtlCol="0">
            <a:spAutoFit/>
          </a:bodyPr>
          <a:lstStyle/>
          <a:p>
            <a:r>
              <a:rPr lang="en-US" dirty="0" smtClean="0"/>
              <a:t>LinkedIn: search groups for ECSE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ECSE Graduates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Nordic </a:t>
            </a:r>
            <a:r>
              <a:rPr lang="en-US" dirty="0" err="1" smtClean="0"/>
              <a:t>Windpower</a:t>
            </a:r>
            <a:endParaRPr lang="en-US" dirty="0" smtClean="0"/>
          </a:p>
          <a:p>
            <a:r>
              <a:rPr lang="en-US" dirty="0" smtClean="0"/>
              <a:t>Marvell</a:t>
            </a:r>
          </a:p>
          <a:p>
            <a:r>
              <a:rPr lang="en-US" dirty="0" smtClean="0"/>
              <a:t>Harris</a:t>
            </a:r>
          </a:p>
          <a:p>
            <a:r>
              <a:rPr lang="en-US" dirty="0" smtClean="0"/>
              <a:t>Sikorsky Aircraft</a:t>
            </a:r>
          </a:p>
          <a:p>
            <a:r>
              <a:rPr lang="en-US" dirty="0" smtClean="0"/>
              <a:t>Google</a:t>
            </a:r>
          </a:p>
          <a:p>
            <a:r>
              <a:rPr lang="en-US" dirty="0" smtClean="0"/>
              <a:t>Seagate</a:t>
            </a:r>
          </a:p>
          <a:p>
            <a:r>
              <a:rPr lang="en-US" dirty="0" smtClean="0"/>
              <a:t>Technicolor</a:t>
            </a:r>
          </a:p>
          <a:p>
            <a:r>
              <a:rPr lang="en-US" dirty="0" smtClean="0"/>
              <a:t>Fairchild Semiconductor</a:t>
            </a:r>
          </a:p>
          <a:p>
            <a:r>
              <a:rPr lang="en-US" dirty="0" smtClean="0"/>
              <a:t>Northrop Grumman</a:t>
            </a:r>
          </a:p>
          <a:p>
            <a:r>
              <a:rPr lang="en-US" dirty="0" smtClean="0"/>
              <a:t>USAF</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Product Manager</a:t>
            </a:r>
          </a:p>
          <a:p>
            <a:r>
              <a:rPr lang="en-US" dirty="0" err="1" smtClean="0"/>
              <a:t>Sr</a:t>
            </a:r>
            <a:r>
              <a:rPr lang="en-US" dirty="0" smtClean="0"/>
              <a:t> Design Eng</a:t>
            </a:r>
          </a:p>
          <a:p>
            <a:r>
              <a:rPr lang="en-US" dirty="0" err="1" smtClean="0"/>
              <a:t>Sr</a:t>
            </a:r>
            <a:r>
              <a:rPr lang="en-US" dirty="0" smtClean="0"/>
              <a:t> Scientist</a:t>
            </a:r>
          </a:p>
          <a:p>
            <a:r>
              <a:rPr lang="en-US" dirty="0" smtClean="0"/>
              <a:t>Project Engineer</a:t>
            </a:r>
          </a:p>
          <a:p>
            <a:r>
              <a:rPr lang="en-US" dirty="0" smtClean="0"/>
              <a:t>Network Engineer</a:t>
            </a:r>
          </a:p>
          <a:p>
            <a:r>
              <a:rPr lang="en-US" dirty="0" err="1" smtClean="0"/>
              <a:t>Sr</a:t>
            </a:r>
            <a:r>
              <a:rPr lang="en-US" dirty="0" smtClean="0"/>
              <a:t> Engineering Director</a:t>
            </a:r>
          </a:p>
          <a:p>
            <a:r>
              <a:rPr lang="en-US" dirty="0" smtClean="0"/>
              <a:t>Patent Attorney</a:t>
            </a:r>
          </a:p>
          <a:p>
            <a:r>
              <a:rPr lang="en-US" dirty="0" smtClean="0"/>
              <a:t>Quality Engineer</a:t>
            </a:r>
          </a:p>
          <a:p>
            <a:r>
              <a:rPr lang="en-US" dirty="0" smtClean="0"/>
              <a:t>Lead Systems Architect</a:t>
            </a:r>
          </a:p>
          <a:p>
            <a:r>
              <a:rPr lang="en-US" dirty="0" smtClean="0"/>
              <a:t>Colonel</a:t>
            </a:r>
          </a:p>
          <a:p>
            <a:endParaRPr lang="en-US" dirty="0" smtClean="0"/>
          </a:p>
          <a:p>
            <a:endParaRPr lang="en-US" dirty="0"/>
          </a:p>
        </p:txBody>
      </p:sp>
      <p:pic>
        <p:nvPicPr>
          <p:cNvPr id="5" name="Picture 2">
            <a:hlinkClick r:id="rId2"/>
          </p:cNvPr>
          <p:cNvPicPr>
            <a:picLocks noChangeAspect="1" noChangeArrowheads="1"/>
          </p:cNvPicPr>
          <p:nvPr/>
        </p:nvPicPr>
        <p:blipFill>
          <a:blip r:embed="rId3" cstate="print"/>
          <a:srcRect/>
          <a:stretch>
            <a:fillRect/>
          </a:stretch>
        </p:blipFill>
        <p:spPr bwMode="auto">
          <a:xfrm>
            <a:off x="990600" y="6096000"/>
            <a:ext cx="952500" cy="476250"/>
          </a:xfrm>
          <a:prstGeom prst="rect">
            <a:avLst/>
          </a:prstGeom>
          <a:noFill/>
          <a:ln w="9525">
            <a:noFill/>
            <a:miter lim="800000"/>
            <a:headEnd/>
            <a:tailEnd/>
          </a:ln>
        </p:spPr>
      </p:pic>
      <p:sp>
        <p:nvSpPr>
          <p:cNvPr id="6" name="TextBox 5"/>
          <p:cNvSpPr txBox="1"/>
          <p:nvPr/>
        </p:nvSpPr>
        <p:spPr>
          <a:xfrm>
            <a:off x="2971800" y="6172200"/>
            <a:ext cx="3581400" cy="369332"/>
          </a:xfrm>
          <a:prstGeom prst="rect">
            <a:avLst/>
          </a:prstGeom>
          <a:noFill/>
        </p:spPr>
        <p:txBody>
          <a:bodyPr wrap="square" rtlCol="0">
            <a:spAutoFit/>
          </a:bodyPr>
          <a:lstStyle/>
          <a:p>
            <a:r>
              <a:rPr lang="en-US" dirty="0" smtClean="0"/>
              <a:t>LinkedIn: search groups for ECSE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533400"/>
            <a:ext cx="4572000" cy="5909310"/>
          </a:xfrm>
          <a:prstGeom prst="rect">
            <a:avLst/>
          </a:prstGeom>
        </p:spPr>
        <p:txBody>
          <a:bodyPr>
            <a:spAutoFit/>
          </a:bodyPr>
          <a:lstStyle/>
          <a:p>
            <a:r>
              <a:rPr lang="en-US" dirty="0" smtClean="0"/>
              <a:t>Our turbine is a 2 bladed, 1 MW machine.  Most of the time I do product development work, but since our company is so small, and I have a lot of controls and system integration experience, I have had the opportunity to help out in the field a few times.  Here is one of my most recent days doing some wind turbine commissioning in Indiana.  We were having some issues with some of the sensors on top of the nacelle.  We climbed the 70 m tower and got on top of the nacelle to make sure that all the instrumentation was in working order.  Then we checked all the wiring in the cabinet in the nacelle and found that the issue was with noise on the RS485 </a:t>
            </a:r>
            <a:r>
              <a:rPr lang="en-US" dirty="0" err="1" smtClean="0"/>
              <a:t>comms</a:t>
            </a:r>
            <a:r>
              <a:rPr lang="en-US" dirty="0" smtClean="0"/>
              <a:t> network.  I added a termination resistor at the and of the line and that took care of the problem.  That may be more detail than you need... but I'm an engineer.  I don't know how not to give too much information.</a:t>
            </a:r>
            <a:endParaRPr lang="en-US" dirty="0"/>
          </a:p>
        </p:txBody>
      </p:sp>
      <p:pic>
        <p:nvPicPr>
          <p:cNvPr id="6" name="Picture 5" descr="032.JPG"/>
          <p:cNvPicPr>
            <a:picLocks noChangeAspect="1"/>
          </p:cNvPicPr>
          <p:nvPr/>
        </p:nvPicPr>
        <p:blipFill>
          <a:blip r:embed="rId2" cstate="print"/>
          <a:stretch>
            <a:fillRect/>
          </a:stretch>
        </p:blipFill>
        <p:spPr>
          <a:xfrm>
            <a:off x="4762500" y="838200"/>
            <a:ext cx="4381500" cy="5842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52.JPG"/>
          <p:cNvPicPr>
            <a:picLocks noChangeAspect="1"/>
          </p:cNvPicPr>
          <p:nvPr/>
        </p:nvPicPr>
        <p:blipFill>
          <a:blip r:embed="rId2" cstate="print"/>
          <a:stretch>
            <a:fillRect/>
          </a:stretch>
        </p:blipFill>
        <p:spPr>
          <a:xfrm>
            <a:off x="4000500" y="0"/>
            <a:ext cx="5143500" cy="6858000"/>
          </a:xfrm>
          <a:prstGeom prst="rect">
            <a:avLst/>
          </a:prstGeom>
        </p:spPr>
      </p:pic>
      <p:pic>
        <p:nvPicPr>
          <p:cNvPr id="2" name="Picture 1" descr="051.JPG"/>
          <p:cNvPicPr>
            <a:picLocks noChangeAspect="1"/>
          </p:cNvPicPr>
          <p:nvPr/>
        </p:nvPicPr>
        <p:blipFill>
          <a:blip r:embed="rId3" cstate="print"/>
          <a:stretch>
            <a:fillRect/>
          </a:stretch>
        </p:blipFill>
        <p:spPr>
          <a:xfrm>
            <a:off x="0" y="0"/>
            <a:ext cx="5143500" cy="6858000"/>
          </a:xfrm>
          <a:prstGeom prst="rect">
            <a:avLst/>
          </a:prstGeom>
        </p:spPr>
      </p:pic>
      <p:sp>
        <p:nvSpPr>
          <p:cNvPr id="4" name="TextBox 3"/>
          <p:cNvSpPr txBox="1"/>
          <p:nvPr/>
        </p:nvSpPr>
        <p:spPr>
          <a:xfrm>
            <a:off x="381000" y="381000"/>
            <a:ext cx="4343400" cy="646331"/>
          </a:xfrm>
          <a:prstGeom prst="rect">
            <a:avLst/>
          </a:prstGeom>
          <a:noFill/>
        </p:spPr>
        <p:txBody>
          <a:bodyPr wrap="square" rtlCol="0">
            <a:spAutoFit/>
          </a:bodyPr>
          <a:lstStyle/>
          <a:p>
            <a:r>
              <a:rPr lang="en-US" b="1" dirty="0" smtClean="0"/>
              <a:t>Carrie</a:t>
            </a:r>
            <a:r>
              <a:rPr lang="en-US" dirty="0" smtClean="0"/>
              <a:t> </a:t>
            </a:r>
            <a:r>
              <a:rPr lang="en-US" b="1" dirty="0" smtClean="0"/>
              <a:t>McLaughlin EE 2001 </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485900" y="1047750"/>
            <a:ext cx="6172200" cy="47625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52400" y="0"/>
            <a:ext cx="2409825" cy="1010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763000" cy="5355312"/>
          </a:xfrm>
          <a:prstGeom prst="rect">
            <a:avLst/>
          </a:prstGeom>
        </p:spPr>
        <p:txBody>
          <a:bodyPr wrap="square">
            <a:spAutoFit/>
          </a:bodyPr>
          <a:lstStyle/>
          <a:p>
            <a:r>
              <a:rPr lang="en-US" dirty="0"/>
              <a:t> I started out in engineering as an applications engineer where the majority of my day would be spent in some combination of the following:</a:t>
            </a:r>
            <a:endParaRPr lang="en-US" dirty="0" smtClean="0"/>
          </a:p>
          <a:p>
            <a:pPr marL="342900" indent="-342900">
              <a:buFont typeface="+mj-lt"/>
              <a:buAutoNum type="arabicPeriod"/>
            </a:pPr>
            <a:r>
              <a:rPr lang="en-US" dirty="0" smtClean="0"/>
              <a:t>Evaluating </a:t>
            </a:r>
            <a:r>
              <a:rPr lang="en-US" dirty="0"/>
              <a:t>new silicon in the lab (taking TOCs, measuring key parameters, testing it in application circuits, and generally trying to break it).  Great practical </a:t>
            </a:r>
            <a:r>
              <a:rPr lang="en-US" dirty="0" smtClean="0"/>
              <a:t>experience.</a:t>
            </a:r>
            <a:endParaRPr lang="en-US" dirty="0"/>
          </a:p>
          <a:p>
            <a:pPr marL="342900" indent="-342900">
              <a:buFont typeface="+mj-lt"/>
              <a:buAutoNum type="arabicPeriod"/>
            </a:pPr>
            <a:r>
              <a:rPr lang="en-US" dirty="0" smtClean="0"/>
              <a:t>Technical </a:t>
            </a:r>
            <a:r>
              <a:rPr lang="en-US" dirty="0"/>
              <a:t> writing (data sheets for the new silicon, app notes and article for publication in magazines and the web).  Gained a great detailed understanding of the </a:t>
            </a:r>
            <a:r>
              <a:rPr lang="en-US" dirty="0" smtClean="0"/>
              <a:t>parts.</a:t>
            </a:r>
            <a:endParaRPr lang="en-US" dirty="0"/>
          </a:p>
          <a:p>
            <a:pPr marL="342900" indent="-342900">
              <a:buFont typeface="+mj-lt"/>
              <a:buAutoNum type="arabicPeriod"/>
            </a:pPr>
            <a:r>
              <a:rPr lang="en-US" dirty="0" smtClean="0"/>
              <a:t>Answering </a:t>
            </a:r>
            <a:r>
              <a:rPr lang="en-US" dirty="0"/>
              <a:t>customer support questions over the phone or by email (I had to essentially be able to help a customer troubleshoot their circuit remotely on any of our over 2000 parts at the time.  Really learned to be more intuitive about circuits.</a:t>
            </a:r>
            <a:endParaRPr lang="en-US" dirty="0" smtClean="0"/>
          </a:p>
          <a:p>
            <a:r>
              <a:rPr lang="en-US" dirty="0"/>
              <a:t> </a:t>
            </a:r>
            <a:endParaRPr lang="en-US" dirty="0" smtClean="0"/>
          </a:p>
          <a:p>
            <a:r>
              <a:rPr lang="en-US" dirty="0"/>
              <a:t>After moving into marketing, my role changed significantly.</a:t>
            </a:r>
            <a:endParaRPr lang="en-US" dirty="0" smtClean="0"/>
          </a:p>
          <a:p>
            <a:pPr marL="342900" indent="-342900">
              <a:buFont typeface="+mj-lt"/>
              <a:buAutoNum type="arabicPeriod"/>
            </a:pPr>
            <a:r>
              <a:rPr lang="en-US" dirty="0" smtClean="0"/>
              <a:t>Many </a:t>
            </a:r>
            <a:r>
              <a:rPr lang="en-US" dirty="0"/>
              <a:t>weeks of international travel meeting customers and defining specs and features for new </a:t>
            </a:r>
            <a:r>
              <a:rPr lang="en-US" dirty="0" smtClean="0"/>
              <a:t>products.</a:t>
            </a:r>
            <a:endParaRPr lang="en-US" dirty="0"/>
          </a:p>
          <a:p>
            <a:pPr marL="342900" indent="-342900">
              <a:buFont typeface="+mj-lt"/>
              <a:buAutoNum type="arabicPeriod"/>
            </a:pPr>
            <a:r>
              <a:rPr lang="en-US" dirty="0" smtClean="0"/>
              <a:t>Business </a:t>
            </a:r>
            <a:r>
              <a:rPr lang="en-US" dirty="0"/>
              <a:t>and operations tasks.  Forecasting, pricing, advertising, production planning, </a:t>
            </a:r>
            <a:r>
              <a:rPr lang="en-US" dirty="0" smtClean="0"/>
              <a:t>etc.</a:t>
            </a:r>
            <a:endParaRPr lang="en-US" dirty="0"/>
          </a:p>
          <a:p>
            <a:pPr marL="342900" indent="-342900">
              <a:buFont typeface="+mj-lt"/>
              <a:buAutoNum type="arabicPeriod"/>
            </a:pPr>
            <a:r>
              <a:rPr lang="en-US" dirty="0" smtClean="0"/>
              <a:t>Writing </a:t>
            </a:r>
            <a:r>
              <a:rPr lang="en-US" dirty="0"/>
              <a:t>and presenting business plans to executive management.  Revenue </a:t>
            </a:r>
            <a:r>
              <a:rPr lang="en-US" dirty="0" smtClean="0"/>
              <a:t>responsibility.</a:t>
            </a:r>
            <a:endParaRPr lang="en-US" dirty="0"/>
          </a:p>
          <a:p>
            <a:pPr marL="342900" indent="-342900">
              <a:buFont typeface="+mj-lt"/>
              <a:buAutoNum type="arabicPeriod"/>
            </a:pPr>
            <a:r>
              <a:rPr lang="en-US" dirty="0" smtClean="0"/>
              <a:t>Many </a:t>
            </a:r>
            <a:r>
              <a:rPr lang="en-US" dirty="0"/>
              <a:t>more meetings. </a:t>
            </a:r>
            <a:endParaRPr lang="en-US" dirty="0" smtClean="0"/>
          </a:p>
          <a:p>
            <a:r>
              <a:rPr lang="en-US" dirty="0"/>
              <a:t> </a:t>
            </a:r>
            <a:endParaRPr lang="en-US" dirty="0" smtClean="0"/>
          </a:p>
        </p:txBody>
      </p:sp>
      <p:pic>
        <p:nvPicPr>
          <p:cNvPr id="6146" name="Picture 2"/>
          <p:cNvPicPr>
            <a:picLocks noChangeAspect="1" noChangeArrowheads="1"/>
          </p:cNvPicPr>
          <p:nvPr/>
        </p:nvPicPr>
        <p:blipFill>
          <a:blip r:embed="rId2" cstate="print"/>
          <a:srcRect t="34000" b="34000"/>
          <a:stretch>
            <a:fillRect/>
          </a:stretch>
        </p:blipFill>
        <p:spPr bwMode="auto">
          <a:xfrm>
            <a:off x="457200" y="0"/>
            <a:ext cx="2857500" cy="914400"/>
          </a:xfrm>
          <a:prstGeom prst="rect">
            <a:avLst/>
          </a:prstGeom>
          <a:noFill/>
          <a:ln w="9525">
            <a:noFill/>
            <a:miter lim="800000"/>
            <a:headEnd/>
            <a:tailEnd/>
          </a:ln>
        </p:spPr>
      </p:pic>
      <p:sp>
        <p:nvSpPr>
          <p:cNvPr id="4" name="TextBox 3"/>
          <p:cNvSpPr txBox="1"/>
          <p:nvPr/>
        </p:nvSpPr>
        <p:spPr>
          <a:xfrm>
            <a:off x="4191000" y="228600"/>
            <a:ext cx="4191000" cy="369332"/>
          </a:xfrm>
          <a:prstGeom prst="rect">
            <a:avLst/>
          </a:prstGeom>
          <a:noFill/>
        </p:spPr>
        <p:txBody>
          <a:bodyPr wrap="square" rtlCol="0">
            <a:spAutoFit/>
          </a:bodyPr>
          <a:lstStyle/>
          <a:p>
            <a:r>
              <a:rPr lang="en-US" dirty="0" smtClean="0"/>
              <a:t>Dan </a:t>
            </a:r>
            <a:r>
              <a:rPr lang="en-US" dirty="0" err="1" smtClean="0"/>
              <a:t>Christman</a:t>
            </a:r>
            <a:r>
              <a:rPr lang="en-US" dirty="0" smtClean="0"/>
              <a:t> EE 1998</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an Engineer?</a:t>
            </a:r>
            <a:endParaRPr lang="en-US" dirty="0"/>
          </a:p>
        </p:txBody>
      </p:sp>
      <p:sp>
        <p:nvSpPr>
          <p:cNvPr id="3" name="Content Placeholder 2"/>
          <p:cNvSpPr>
            <a:spLocks noGrp="1"/>
          </p:cNvSpPr>
          <p:nvPr>
            <p:ph idx="1"/>
          </p:nvPr>
        </p:nvSpPr>
        <p:spPr>
          <a:xfrm>
            <a:off x="457200" y="1371600"/>
            <a:ext cx="5562600" cy="4754563"/>
          </a:xfrm>
        </p:spPr>
        <p:txBody>
          <a:bodyPr/>
          <a:lstStyle/>
          <a:p>
            <a:r>
              <a:rPr lang="en-US" dirty="0" smtClean="0"/>
              <a:t>October 1957 – Sputnik 1 </a:t>
            </a:r>
            <a:r>
              <a:rPr lang="en-US" b="1" dirty="0" smtClean="0"/>
              <a:t>(</a:t>
            </a:r>
            <a:r>
              <a:rPr lang="ru-RU" b="1" dirty="0" smtClean="0"/>
              <a:t>Спутник-1</a:t>
            </a:r>
            <a:r>
              <a:rPr lang="en-US" b="1" dirty="0" smtClean="0"/>
              <a:t>)</a:t>
            </a:r>
          </a:p>
          <a:p>
            <a:r>
              <a:rPr lang="en-US" dirty="0" smtClean="0"/>
              <a:t>6</a:t>
            </a:r>
            <a:r>
              <a:rPr lang="en-US" baseline="30000" dirty="0" smtClean="0"/>
              <a:t>th</a:t>
            </a:r>
            <a:r>
              <a:rPr lang="en-US" dirty="0" smtClean="0"/>
              <a:t> Grade Class – 4 students selected for advanced studies</a:t>
            </a:r>
          </a:p>
          <a:p>
            <a:r>
              <a:rPr lang="en-US" dirty="0" smtClean="0"/>
              <a:t>7</a:t>
            </a:r>
            <a:r>
              <a:rPr lang="en-US" baseline="30000" dirty="0" smtClean="0"/>
              <a:t>th</a:t>
            </a:r>
            <a:r>
              <a:rPr lang="en-US" dirty="0" smtClean="0"/>
              <a:t> &amp; 8</a:t>
            </a:r>
            <a:r>
              <a:rPr lang="en-US" baseline="30000" dirty="0" smtClean="0"/>
              <a:t>th</a:t>
            </a:r>
            <a:r>
              <a:rPr lang="en-US" dirty="0" smtClean="0"/>
              <a:t> Grade Math &amp; Science Combined</a:t>
            </a:r>
          </a:p>
          <a:p>
            <a:r>
              <a:rPr lang="en-US" dirty="0" smtClean="0"/>
              <a:t>Began HS Math &amp; Science in 8</a:t>
            </a:r>
            <a:r>
              <a:rPr lang="en-US" baseline="30000" dirty="0" smtClean="0"/>
              <a:t>th</a:t>
            </a:r>
            <a:r>
              <a:rPr lang="en-US" dirty="0" smtClean="0"/>
              <a:t> Grade</a:t>
            </a:r>
            <a:endParaRPr lang="en-US" dirty="0"/>
          </a:p>
        </p:txBody>
      </p:sp>
      <p:pic>
        <p:nvPicPr>
          <p:cNvPr id="33795" name="Picture 3"/>
          <p:cNvPicPr>
            <a:picLocks noChangeAspect="1" noChangeArrowheads="1"/>
          </p:cNvPicPr>
          <p:nvPr/>
        </p:nvPicPr>
        <p:blipFill>
          <a:blip r:embed="rId2" cstate="print"/>
          <a:srcRect/>
          <a:stretch>
            <a:fillRect/>
          </a:stretch>
        </p:blipFill>
        <p:spPr bwMode="auto">
          <a:xfrm>
            <a:off x="6324600" y="1066800"/>
            <a:ext cx="2296808" cy="3048000"/>
          </a:xfrm>
          <a:prstGeom prst="rect">
            <a:avLst/>
          </a:prstGeom>
          <a:noFill/>
          <a:ln w="9525">
            <a:noFill/>
            <a:miter lim="800000"/>
            <a:headEnd/>
            <a:tailEnd/>
          </a:ln>
        </p:spPr>
      </p:pic>
      <p:sp>
        <p:nvSpPr>
          <p:cNvPr id="6" name="TextBox 5"/>
          <p:cNvSpPr txBox="1"/>
          <p:nvPr/>
        </p:nvSpPr>
        <p:spPr>
          <a:xfrm>
            <a:off x="6477000" y="4267200"/>
            <a:ext cx="2209800" cy="1477328"/>
          </a:xfrm>
          <a:prstGeom prst="rect">
            <a:avLst/>
          </a:prstGeom>
          <a:noFill/>
        </p:spPr>
        <p:txBody>
          <a:bodyPr wrap="square" rtlCol="0">
            <a:spAutoFit/>
          </a:bodyPr>
          <a:lstStyle/>
          <a:p>
            <a:r>
              <a:rPr lang="en-US" dirty="0" smtClean="0"/>
              <a:t>Diameter = 58.5 cm</a:t>
            </a:r>
          </a:p>
          <a:p>
            <a:endParaRPr lang="en-US" dirty="0" smtClean="0"/>
          </a:p>
          <a:p>
            <a:r>
              <a:rPr lang="en-US" dirty="0" smtClean="0">
                <a:hlinkClick r:id="rId3"/>
              </a:rPr>
              <a:t>Inside</a:t>
            </a:r>
            <a:endParaRPr lang="en-US" dirty="0" smtClean="0"/>
          </a:p>
          <a:p>
            <a:endParaRPr lang="en-US" dirty="0" smtClean="0"/>
          </a:p>
          <a:p>
            <a:r>
              <a:rPr lang="en-US" dirty="0" smtClean="0">
                <a:hlinkClick r:id="rId4"/>
              </a:rPr>
              <a:t>Sounds</a:t>
            </a:r>
            <a:endParaRPr lang="en-US" dirty="0"/>
          </a:p>
        </p:txBody>
      </p:sp>
      <p:sp>
        <p:nvSpPr>
          <p:cNvPr id="8" name="Rectangle 7"/>
          <p:cNvSpPr/>
          <p:nvPr/>
        </p:nvSpPr>
        <p:spPr>
          <a:xfrm>
            <a:off x="152400" y="6172200"/>
            <a:ext cx="8763000" cy="400110"/>
          </a:xfrm>
          <a:prstGeom prst="rect">
            <a:avLst/>
          </a:prstGeom>
        </p:spPr>
        <p:txBody>
          <a:bodyPr wrap="square">
            <a:spAutoFit/>
          </a:bodyPr>
          <a:lstStyle/>
          <a:p>
            <a:r>
              <a:rPr lang="en-US" sz="1000" dirty="0" smtClean="0">
                <a:hlinkClick r:id="rId3"/>
              </a:rPr>
              <a:t>http://www.nytimes.com/interactive/2007/09/24/science/space/20070924_SPUTNIK_GRAPHIC.html#tab1</a:t>
            </a:r>
            <a:r>
              <a:rPr lang="en-US" sz="1000" dirty="0" smtClean="0"/>
              <a:t> </a:t>
            </a:r>
          </a:p>
          <a:p>
            <a:r>
              <a:rPr lang="en-US" sz="1000" dirty="0" smtClean="0">
                <a:hlinkClick r:id="rId4"/>
              </a:rPr>
              <a:t>http://www.mentallandscape.com/Sputnik1_WashingtonDC.mp3</a:t>
            </a:r>
            <a:r>
              <a:rPr lang="en-US" sz="1000" dirty="0" smtClean="0"/>
              <a:t> </a:t>
            </a:r>
            <a:endParaRPr lang="en-US" sz="1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3505200" cy="6186309"/>
          </a:xfrm>
          <a:prstGeom prst="rect">
            <a:avLst/>
          </a:prstGeom>
        </p:spPr>
        <p:txBody>
          <a:bodyPr wrap="square">
            <a:spAutoFit/>
          </a:bodyPr>
          <a:lstStyle/>
          <a:p>
            <a:r>
              <a:rPr lang="en-US" dirty="0" smtClean="0"/>
              <a:t>Eventually, I moved into a general management and an executive role.</a:t>
            </a:r>
          </a:p>
          <a:p>
            <a:pPr marL="342900" indent="-342900">
              <a:buFont typeface="+mj-lt"/>
              <a:buAutoNum type="arabicPeriod"/>
            </a:pPr>
            <a:r>
              <a:rPr lang="en-US" dirty="0" smtClean="0"/>
              <a:t>Strategic planning</a:t>
            </a:r>
          </a:p>
          <a:p>
            <a:pPr marL="342900" indent="-342900">
              <a:buFont typeface="+mj-lt"/>
              <a:buAutoNum type="arabicPeriod"/>
            </a:pPr>
            <a:r>
              <a:rPr lang="en-US" dirty="0" smtClean="0"/>
              <a:t>Leading large, multidiscipline organizations (current team is over 150 people) with offices in US, China, India, and Europe.</a:t>
            </a:r>
          </a:p>
          <a:p>
            <a:pPr marL="342900" indent="-342900">
              <a:buFont typeface="+mj-lt"/>
              <a:buAutoNum type="arabicPeriod"/>
            </a:pPr>
            <a:r>
              <a:rPr lang="en-US" dirty="0" smtClean="0"/>
              <a:t>Business development – acquisitions, partnerships, contracts, etc.</a:t>
            </a:r>
          </a:p>
          <a:p>
            <a:pPr marL="342900" indent="-342900">
              <a:buFont typeface="+mj-lt"/>
              <a:buAutoNum type="arabicPeriod"/>
            </a:pPr>
            <a:r>
              <a:rPr lang="en-US" dirty="0" smtClean="0"/>
              <a:t>Full P&amp;L responsibility</a:t>
            </a:r>
          </a:p>
          <a:p>
            <a:pPr marL="342900" indent="-342900">
              <a:buFont typeface="+mj-lt"/>
              <a:buAutoNum type="arabicPeriod"/>
            </a:pPr>
            <a:r>
              <a:rPr lang="en-US" dirty="0" smtClean="0"/>
              <a:t>Many, many more meetings.  Lots of these meetings are highly technical and require my engineering background.  The large majority of my employees are engineers.</a:t>
            </a:r>
          </a:p>
          <a:p>
            <a:pPr marL="342900" indent="-342900">
              <a:buFont typeface="+mj-lt"/>
              <a:buAutoNum type="arabicPeriod"/>
            </a:pPr>
            <a:endParaRPr lang="en-US" dirty="0"/>
          </a:p>
          <a:p>
            <a:pPr marL="342900" indent="-342900"/>
            <a:endParaRPr lang="en-US" dirty="0" smtClean="0"/>
          </a:p>
          <a:p>
            <a:pPr marL="342900" indent="-342900"/>
            <a:r>
              <a:rPr lang="en-US" dirty="0" smtClean="0"/>
              <a:t>Team Maxim rode to raise money for MS.</a:t>
            </a:r>
            <a:endParaRPr lang="en-US" dirty="0"/>
          </a:p>
        </p:txBody>
      </p:sp>
      <p:pic>
        <p:nvPicPr>
          <p:cNvPr id="3" name="Picture 2" descr="CIMG2433.JPG"/>
          <p:cNvPicPr>
            <a:picLocks noChangeAspect="1"/>
          </p:cNvPicPr>
          <p:nvPr/>
        </p:nvPicPr>
        <p:blipFill>
          <a:blip r:embed="rId2" cstate="print"/>
          <a:stretch>
            <a:fillRect/>
          </a:stretch>
        </p:blipFill>
        <p:spPr>
          <a:xfrm>
            <a:off x="4000500" y="0"/>
            <a:ext cx="5143500" cy="6858000"/>
          </a:xfrm>
          <a:prstGeom prst="rect">
            <a:avLst/>
          </a:prstGeom>
        </p:spPr>
      </p:pic>
      <p:sp>
        <p:nvSpPr>
          <p:cNvPr id="4" name="TextBox 3"/>
          <p:cNvSpPr txBox="1"/>
          <p:nvPr/>
        </p:nvSpPr>
        <p:spPr>
          <a:xfrm>
            <a:off x="4267200" y="228600"/>
            <a:ext cx="4648200" cy="2308324"/>
          </a:xfrm>
          <a:prstGeom prst="rect">
            <a:avLst/>
          </a:prstGeom>
          <a:solidFill>
            <a:schemeClr val="accent1"/>
          </a:solidFill>
        </p:spPr>
        <p:txBody>
          <a:bodyPr wrap="square" rtlCol="0">
            <a:spAutoFit/>
          </a:bodyPr>
          <a:lstStyle/>
          <a:p>
            <a:r>
              <a:rPr lang="en-US" dirty="0" smtClean="0"/>
              <a:t>Here are some fun facts from last year's Team Maxim ride:</a:t>
            </a:r>
            <a:br>
              <a:rPr lang="en-US" dirty="0" smtClean="0"/>
            </a:br>
            <a:r>
              <a:rPr lang="en-US" dirty="0" smtClean="0"/>
              <a:t>Miles Rode = 151.14 miles</a:t>
            </a:r>
            <a:br>
              <a:rPr lang="en-US" dirty="0" smtClean="0"/>
            </a:br>
            <a:r>
              <a:rPr lang="en-US" dirty="0" smtClean="0"/>
              <a:t>Average Speed = 16.4 mph</a:t>
            </a:r>
            <a:br>
              <a:rPr lang="en-US" dirty="0" smtClean="0"/>
            </a:br>
            <a:r>
              <a:rPr lang="en-US" dirty="0" smtClean="0"/>
              <a:t>Max Speed = 42.3 mph</a:t>
            </a:r>
            <a:br>
              <a:rPr lang="en-US" dirty="0" smtClean="0"/>
            </a:br>
            <a:r>
              <a:rPr lang="en-US" dirty="0" smtClean="0"/>
              <a:t>Total Climb = 10,459 ft</a:t>
            </a:r>
            <a:br>
              <a:rPr lang="en-US" dirty="0" smtClean="0"/>
            </a:br>
            <a:r>
              <a:rPr lang="en-US" dirty="0" smtClean="0"/>
              <a:t>Total Riding Time = 9 hours 13 minutes</a:t>
            </a:r>
            <a:br>
              <a:rPr lang="en-US" dirty="0" smtClean="0"/>
            </a:br>
            <a:r>
              <a:rPr lang="en-US" dirty="0" smtClean="0"/>
              <a:t>Calories Burned = 11,271</a:t>
            </a:r>
            <a:endParaRPr lang="en-US" dirty="0"/>
          </a:p>
        </p:txBody>
      </p:sp>
      <p:sp>
        <p:nvSpPr>
          <p:cNvPr id="5" name="TextBox 4"/>
          <p:cNvSpPr txBox="1"/>
          <p:nvPr/>
        </p:nvSpPr>
        <p:spPr>
          <a:xfrm>
            <a:off x="4267200" y="2971800"/>
            <a:ext cx="990600" cy="369332"/>
          </a:xfrm>
          <a:prstGeom prst="rect">
            <a:avLst/>
          </a:prstGeom>
          <a:noFill/>
        </p:spPr>
        <p:txBody>
          <a:bodyPr wrap="square" rtlCol="0">
            <a:spAutoFit/>
          </a:bodyPr>
          <a:lstStyle/>
          <a:p>
            <a:r>
              <a:rPr lang="en-US" dirty="0" smtClean="0">
                <a:solidFill>
                  <a:schemeClr val="accent2">
                    <a:lumMod val="20000"/>
                    <a:lumOff val="80000"/>
                  </a:schemeClr>
                </a:solidFill>
              </a:rPr>
              <a:t>Dan</a:t>
            </a:r>
            <a:endParaRPr lang="en-US" dirty="0">
              <a:solidFill>
                <a:schemeClr val="accent2">
                  <a:lumMod val="20000"/>
                  <a:lumOff val="80000"/>
                </a:schemeClr>
              </a:solidFill>
            </a:endParaRPr>
          </a:p>
        </p:txBody>
      </p:sp>
      <p:cxnSp>
        <p:nvCxnSpPr>
          <p:cNvPr id="7" name="Straight Arrow Connector 6"/>
          <p:cNvCxnSpPr/>
          <p:nvPr/>
        </p:nvCxnSpPr>
        <p:spPr>
          <a:xfrm>
            <a:off x="4800600" y="3276600"/>
            <a:ext cx="53340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81000"/>
            <a:ext cx="8229600" cy="7017306"/>
          </a:xfrm>
          <a:prstGeom prst="rect">
            <a:avLst/>
          </a:prstGeom>
          <a:noFill/>
        </p:spPr>
        <p:txBody>
          <a:bodyPr wrap="square" rtlCol="0">
            <a:spAutoFit/>
          </a:bodyPr>
          <a:lstStyle/>
          <a:p>
            <a:r>
              <a:rPr lang="en-US" b="1" dirty="0" smtClean="0"/>
              <a:t>William S. </a:t>
            </a:r>
            <a:r>
              <a:rPr lang="en-US" b="1" dirty="0" err="1" smtClean="0"/>
              <a:t>Yerazunis</a:t>
            </a:r>
            <a:endParaRPr lang="en-US" b="1" dirty="0" smtClean="0"/>
          </a:p>
          <a:p>
            <a:r>
              <a:rPr lang="en-US" b="1" dirty="0" smtClean="0"/>
              <a:t>MERL Research / Technical Staff</a:t>
            </a:r>
            <a:r>
              <a:rPr lang="en-US" dirty="0" smtClean="0"/>
              <a:t/>
            </a:r>
            <a:br>
              <a:rPr lang="en-US" dirty="0" smtClean="0"/>
            </a:br>
            <a:r>
              <a:rPr lang="en-US" dirty="0" smtClean="0"/>
              <a:t>Senior Principal Member Research Staff &amp; Hardware Team Leader</a:t>
            </a:r>
            <a:br>
              <a:rPr lang="en-US" dirty="0" smtClean="0"/>
            </a:br>
            <a:r>
              <a:rPr lang="en-US" dirty="0" smtClean="0"/>
              <a:t>Ph.D., Rensselaer Polytechnic Institute, 1987</a:t>
            </a:r>
            <a:br>
              <a:rPr lang="en-US" dirty="0" smtClean="0"/>
            </a:br>
            <a:r>
              <a:rPr lang="en-US" dirty="0" smtClean="0"/>
              <a:t/>
            </a:r>
            <a:br>
              <a:rPr lang="en-US" dirty="0" smtClean="0"/>
            </a:br>
            <a:r>
              <a:rPr lang="en-US" dirty="0" smtClean="0"/>
              <a:t>William </a:t>
            </a:r>
            <a:r>
              <a:rPr lang="en-US" dirty="0" err="1" smtClean="0"/>
              <a:t>Yerazunis</a:t>
            </a:r>
            <a:r>
              <a:rPr lang="en-US" dirty="0" smtClean="0"/>
              <a:t> is a Senior Research Scientist at Mitsubishi Electric Research Laboratories in Cambridge, Massachusetts, USA. He received the B.S., </a:t>
            </a:r>
            <a:r>
              <a:rPr lang="en-US" dirty="0" err="1" smtClean="0"/>
              <a:t>M.Eng</a:t>
            </a:r>
            <a:r>
              <a:rPr lang="en-US" dirty="0" smtClean="0"/>
              <a:t>, and </a:t>
            </a:r>
            <a:r>
              <a:rPr lang="en-US" dirty="0" err="1" smtClean="0"/>
              <a:t>Ph.D</a:t>
            </a:r>
            <a:r>
              <a:rPr lang="en-US" dirty="0" smtClean="0"/>
              <a:t> degrees in Systems Engineering from Rensselaer Polytechnic Institute, in 1978, 1979, and 1987, respectively. Since then, he has worked in a number of fields including optics, machine vision, and signal processing (for General Electric's jet engine manufacturing); computer graphics (at Rensselaer's Center for Interactive Computer Graphics); artificial intelligence and parallel symbolic computation (for DEC's OPS5, XCON and </a:t>
            </a:r>
            <a:r>
              <a:rPr lang="en-US" dirty="0" err="1" smtClean="0"/>
              <a:t>RuleWorks</a:t>
            </a:r>
            <a:r>
              <a:rPr lang="en-US" dirty="0" smtClean="0"/>
              <a:t>); </a:t>
            </a:r>
            <a:r>
              <a:rPr lang="en-US" dirty="0" err="1" smtClean="0"/>
              <a:t>radioastronomy</a:t>
            </a:r>
            <a:r>
              <a:rPr lang="en-US" dirty="0" smtClean="0"/>
              <a:t> and SETI ( at Harvard University), transplant immunology (for the American Red Cross), virtual and augmented reality, </a:t>
            </a:r>
            <a:r>
              <a:rPr lang="en-US" dirty="0" err="1" smtClean="0"/>
              <a:t>realtime</a:t>
            </a:r>
            <a:r>
              <a:rPr lang="en-US" dirty="0" smtClean="0"/>
              <a:t> physical and chemical sensing, and ubiquitous computing (for Mitsubishi Electric), and </a:t>
            </a:r>
            <a:r>
              <a:rPr lang="en-US" dirty="0" err="1" smtClean="0"/>
              <a:t>realtime</a:t>
            </a:r>
            <a:r>
              <a:rPr lang="en-US" dirty="0" smtClean="0"/>
              <a:t> statistical categorization of texts (the CRM114 Discriminator anti-spam system). He is also a Visiting Scientist at Dublin City University in Dublin, Ireland. He has appeared on numerous educational television shows, holds 35 U.S. patents, sports an </a:t>
            </a:r>
            <a:r>
              <a:rPr lang="en-US" dirty="0" err="1" smtClean="0"/>
              <a:t>Erdos</a:t>
            </a:r>
            <a:r>
              <a:rPr lang="en-US" dirty="0" smtClean="0"/>
              <a:t> number of three, a Kevin Bacon number of three, holds FCC ham radio Extra class and Commercial Broadcast/radar engineer licenses, and was voted one of the 50 most powerful people in networking by </a:t>
            </a:r>
            <a:r>
              <a:rPr lang="en-US" dirty="0" err="1" smtClean="0"/>
              <a:t>NetworkWorld</a:t>
            </a:r>
            <a:r>
              <a:rPr lang="en-US" dirty="0" smtClean="0"/>
              <a:t> magazine in 2006.</a:t>
            </a:r>
            <a:br>
              <a:rPr lang="en-US" dirty="0" smtClean="0"/>
            </a:br>
            <a:endParaRPr lang="en-US" dirty="0" smtClean="0"/>
          </a:p>
          <a:p>
            <a:r>
              <a:rPr lang="en-US" dirty="0" smtClean="0"/>
              <a:t/>
            </a:r>
            <a:br>
              <a:rPr lang="en-US" dirty="0" smtClean="0"/>
            </a:br>
            <a:endParaRPr lang="en-US" dirty="0" smtClean="0"/>
          </a:p>
          <a:p>
            <a:endParaRPr lang="en-US" dirty="0"/>
          </a:p>
        </p:txBody>
      </p:sp>
      <p:pic>
        <p:nvPicPr>
          <p:cNvPr id="7171" name="Picture 3"/>
          <p:cNvPicPr>
            <a:picLocks noChangeAspect="1" noChangeArrowheads="1"/>
          </p:cNvPicPr>
          <p:nvPr/>
        </p:nvPicPr>
        <p:blipFill>
          <a:blip r:embed="rId2" cstate="print"/>
          <a:srcRect/>
          <a:stretch>
            <a:fillRect/>
          </a:stretch>
        </p:blipFill>
        <p:spPr bwMode="auto">
          <a:xfrm>
            <a:off x="7391400" y="152400"/>
            <a:ext cx="1371600" cy="16334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382000" cy="7017306"/>
          </a:xfrm>
          <a:prstGeom prst="rect">
            <a:avLst/>
          </a:prstGeom>
          <a:noFill/>
        </p:spPr>
        <p:txBody>
          <a:bodyPr wrap="square" rtlCol="0">
            <a:spAutoFit/>
          </a:bodyPr>
          <a:lstStyle/>
          <a:p>
            <a:r>
              <a:rPr lang="en-US" dirty="0"/>
              <a:t>00:00   Asleep. </a:t>
            </a:r>
            <a:br>
              <a:rPr lang="en-US" dirty="0"/>
            </a:br>
            <a:r>
              <a:rPr lang="en-US" dirty="0"/>
              <a:t/>
            </a:r>
            <a:br>
              <a:rPr lang="en-US" dirty="0"/>
            </a:br>
            <a:r>
              <a:rPr lang="en-US" dirty="0"/>
              <a:t>02:30   Awakened by crying 9-month-old identical twin babies.  Deal. </a:t>
            </a:r>
            <a:br>
              <a:rPr lang="en-US" dirty="0"/>
            </a:br>
            <a:r>
              <a:rPr lang="en-US" dirty="0"/>
              <a:t/>
            </a:r>
            <a:br>
              <a:rPr lang="en-US" dirty="0"/>
            </a:br>
            <a:r>
              <a:rPr lang="en-US" dirty="0"/>
              <a:t>03:00   Asleep again. </a:t>
            </a:r>
            <a:br>
              <a:rPr lang="en-US" dirty="0"/>
            </a:br>
            <a:r>
              <a:rPr lang="en-US" dirty="0"/>
              <a:t/>
            </a:r>
            <a:br>
              <a:rPr lang="en-US" dirty="0"/>
            </a:br>
            <a:r>
              <a:rPr lang="en-US" dirty="0"/>
              <a:t>05:50   Up to shower, shave, dress. </a:t>
            </a:r>
            <a:br>
              <a:rPr lang="en-US" dirty="0"/>
            </a:br>
            <a:r>
              <a:rPr lang="en-US" dirty="0"/>
              <a:t/>
            </a:r>
            <a:br>
              <a:rPr lang="en-US" dirty="0"/>
            </a:br>
            <a:r>
              <a:rPr lang="en-US" dirty="0"/>
              <a:t>06:27   Off to the train </a:t>
            </a:r>
            <a:br>
              <a:rPr lang="en-US" dirty="0"/>
            </a:br>
            <a:r>
              <a:rPr lang="en-US" dirty="0"/>
              <a:t/>
            </a:r>
            <a:br>
              <a:rPr lang="en-US" dirty="0"/>
            </a:br>
            <a:r>
              <a:rPr lang="en-US" dirty="0"/>
              <a:t>06:37   Sit down on the train, surf on wireless a bit, and </a:t>
            </a:r>
            <a:r>
              <a:rPr lang="en-US" dirty="0" smtClean="0"/>
              <a:t>notice </a:t>
            </a:r>
            <a:r>
              <a:rPr lang="en-US" dirty="0"/>
              <a:t>a bug in some C machine learning programs. </a:t>
            </a:r>
            <a:br>
              <a:rPr lang="en-US" dirty="0"/>
            </a:br>
            <a:r>
              <a:rPr lang="en-US" dirty="0"/>
              <a:t/>
            </a:r>
            <a:br>
              <a:rPr lang="en-US" dirty="0"/>
            </a:br>
            <a:r>
              <a:rPr lang="en-US" dirty="0"/>
              <a:t>07:55   Get a </a:t>
            </a:r>
            <a:r>
              <a:rPr lang="en-US" dirty="0" err="1"/>
              <a:t>Taquito</a:t>
            </a:r>
            <a:r>
              <a:rPr lang="en-US" dirty="0"/>
              <a:t> at 7-11 </a:t>
            </a:r>
            <a:endParaRPr lang="en-US" dirty="0" smtClean="0"/>
          </a:p>
          <a:p>
            <a:endParaRPr lang="en-US" dirty="0" smtClean="0"/>
          </a:p>
          <a:p>
            <a:r>
              <a:rPr lang="en-US" dirty="0" smtClean="0"/>
              <a:t>07:59 </a:t>
            </a:r>
            <a:r>
              <a:rPr lang="en-US" dirty="0"/>
              <a:t>  At my desk.  Check into the email. </a:t>
            </a:r>
            <a:br>
              <a:rPr lang="en-US" dirty="0"/>
            </a:br>
            <a:r>
              <a:rPr lang="en-US" dirty="0"/>
              <a:t/>
            </a:r>
            <a:br>
              <a:rPr lang="en-US" dirty="0"/>
            </a:br>
            <a:r>
              <a:rPr lang="en-US" dirty="0"/>
              <a:t>08:30   Done with email. </a:t>
            </a:r>
            <a:br>
              <a:rPr lang="en-US" dirty="0"/>
            </a:br>
            <a:r>
              <a:rPr lang="en-US" dirty="0"/>
              <a:t/>
            </a:r>
            <a:br>
              <a:rPr lang="en-US" dirty="0"/>
            </a:br>
            <a:r>
              <a:rPr lang="en-US" dirty="0"/>
              <a:t>08:31   Check the </a:t>
            </a:r>
            <a:r>
              <a:rPr lang="en-US" dirty="0" err="1"/>
              <a:t>spambucket</a:t>
            </a:r>
            <a:r>
              <a:rPr lang="en-US" dirty="0"/>
              <a:t>. </a:t>
            </a:r>
            <a:br>
              <a:rPr lang="en-US" dirty="0"/>
            </a:br>
            <a:r>
              <a:rPr lang="en-US" dirty="0"/>
              <a:t/>
            </a:r>
            <a:br>
              <a:rPr lang="en-US" dirty="0"/>
            </a:br>
            <a:r>
              <a:rPr lang="en-US" dirty="0"/>
              <a:t>08:32   Done with </a:t>
            </a:r>
            <a:r>
              <a:rPr lang="en-US" dirty="0" err="1"/>
              <a:t>spambucket</a:t>
            </a:r>
            <a:r>
              <a:rPr lang="en-US" dirty="0"/>
              <a:t>. </a:t>
            </a:r>
            <a:br>
              <a:rPr lang="en-US" dirty="0"/>
            </a:br>
            <a:r>
              <a:rPr lang="en-US" dirty="0"/>
              <a:t/>
            </a:r>
            <a:br>
              <a:rPr lang="en-US" dirty="0"/>
            </a:br>
            <a:endParaRPr lang="en-US" dirty="0" smtClean="0"/>
          </a:p>
          <a:p>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610100" y="3733800"/>
            <a:ext cx="4457700" cy="2971800"/>
          </a:xfrm>
          <a:prstGeom prst="rect">
            <a:avLst/>
          </a:prstGeom>
          <a:noFill/>
          <a:ln w="9525">
            <a:noFill/>
            <a:miter lim="800000"/>
            <a:headEnd/>
            <a:tailEnd/>
          </a:ln>
        </p:spPr>
      </p:pic>
      <p:pic>
        <p:nvPicPr>
          <p:cNvPr id="29698" name="Picture 2"/>
          <p:cNvPicPr>
            <a:picLocks noChangeAspect="1" noChangeArrowheads="1"/>
          </p:cNvPicPr>
          <p:nvPr/>
        </p:nvPicPr>
        <p:blipFill>
          <a:blip r:embed="rId3" cstate="print"/>
          <a:srcRect/>
          <a:stretch>
            <a:fillRect/>
          </a:stretch>
        </p:blipFill>
        <p:spPr bwMode="auto">
          <a:xfrm>
            <a:off x="7391400" y="152400"/>
            <a:ext cx="12573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8458200" cy="6463308"/>
          </a:xfrm>
          <a:prstGeom prst="rect">
            <a:avLst/>
          </a:prstGeom>
          <a:noFill/>
        </p:spPr>
        <p:txBody>
          <a:bodyPr wrap="square" rtlCol="0">
            <a:spAutoFit/>
          </a:bodyPr>
          <a:lstStyle/>
          <a:p>
            <a:r>
              <a:rPr lang="en-US" dirty="0" smtClean="0"/>
              <a:t>08:33 </a:t>
            </a:r>
            <a:r>
              <a:rPr lang="en-US" dirty="0"/>
              <a:t>  Grab an orange juice, start debugging the C machine learning code</a:t>
            </a:r>
            <a:r>
              <a:rPr lang="en-US" dirty="0" smtClean="0"/>
              <a:t>.</a:t>
            </a:r>
          </a:p>
          <a:p>
            <a:endParaRPr lang="en-US" dirty="0"/>
          </a:p>
          <a:p>
            <a:r>
              <a:rPr lang="en-US" dirty="0"/>
              <a:t>09:30   Find out we really </a:t>
            </a:r>
            <a:r>
              <a:rPr lang="en-US" dirty="0" smtClean="0"/>
              <a:t>are </a:t>
            </a:r>
            <a:r>
              <a:rPr lang="en-US" dirty="0"/>
              <a:t>demoing an "</a:t>
            </a:r>
            <a:r>
              <a:rPr lang="en-US" dirty="0" err="1"/>
              <a:t>oooh</a:t>
            </a:r>
            <a:r>
              <a:rPr lang="en-US" dirty="0"/>
              <a:t> </a:t>
            </a:r>
            <a:r>
              <a:rPr lang="en-US" dirty="0" err="1"/>
              <a:t>aaaah</a:t>
            </a:r>
            <a:r>
              <a:rPr lang="en-US" dirty="0"/>
              <a:t>" project to </a:t>
            </a:r>
            <a:r>
              <a:rPr lang="en-US" dirty="0" smtClean="0"/>
              <a:t>visitors </a:t>
            </a:r>
            <a:r>
              <a:rPr lang="en-US" dirty="0"/>
              <a:t>from headquarters. </a:t>
            </a:r>
            <a:br>
              <a:rPr lang="en-US" dirty="0"/>
            </a:br>
            <a:r>
              <a:rPr lang="en-US" dirty="0"/>
              <a:t/>
            </a:r>
            <a:br>
              <a:rPr lang="en-US" dirty="0"/>
            </a:br>
            <a:r>
              <a:rPr lang="en-US" dirty="0"/>
              <a:t>09:40   Check the demo setup one last time.  No problems. </a:t>
            </a:r>
            <a:br>
              <a:rPr lang="en-US" dirty="0"/>
            </a:br>
            <a:r>
              <a:rPr lang="en-US" dirty="0"/>
              <a:t/>
            </a:r>
            <a:br>
              <a:rPr lang="en-US" dirty="0"/>
            </a:br>
            <a:r>
              <a:rPr lang="en-US" dirty="0"/>
              <a:t>09:50   Pick up some new parts for an infrared light project from Lou </a:t>
            </a:r>
            <a:r>
              <a:rPr lang="en-US" dirty="0" smtClean="0"/>
              <a:t>in Receiving</a:t>
            </a:r>
            <a:r>
              <a:rPr lang="en-US" dirty="0"/>
              <a:t>.  Can't resist playing with them for 20 minutes or so. </a:t>
            </a:r>
            <a:br>
              <a:rPr lang="en-US" dirty="0"/>
            </a:br>
            <a:r>
              <a:rPr lang="en-US" dirty="0"/>
              <a:t/>
            </a:r>
            <a:br>
              <a:rPr lang="en-US" dirty="0"/>
            </a:br>
            <a:r>
              <a:rPr lang="en-US" dirty="0"/>
              <a:t>10:10   Back to the C machine learning code debug session. </a:t>
            </a:r>
            <a:br>
              <a:rPr lang="en-US" dirty="0"/>
            </a:br>
            <a:r>
              <a:rPr lang="en-US" dirty="0"/>
              <a:t/>
            </a:r>
            <a:br>
              <a:rPr lang="en-US" dirty="0"/>
            </a:br>
            <a:r>
              <a:rPr lang="en-US" dirty="0"/>
              <a:t>11:00   Into Japanese language class.   </a:t>
            </a:r>
            <a:br>
              <a:rPr lang="en-US" dirty="0"/>
            </a:br>
            <a:r>
              <a:rPr lang="en-US" dirty="0"/>
              <a:t/>
            </a:r>
            <a:br>
              <a:rPr lang="en-US" dirty="0"/>
            </a:br>
            <a:r>
              <a:rPr lang="en-US" dirty="0"/>
              <a:t>11:30   Pop out of Japanese class to do the "</a:t>
            </a:r>
            <a:r>
              <a:rPr lang="en-US" dirty="0" err="1"/>
              <a:t>oooh</a:t>
            </a:r>
            <a:r>
              <a:rPr lang="en-US" dirty="0"/>
              <a:t> </a:t>
            </a:r>
            <a:r>
              <a:rPr lang="en-US" dirty="0" err="1"/>
              <a:t>aaaah</a:t>
            </a:r>
            <a:r>
              <a:rPr lang="en-US" dirty="0"/>
              <a:t>" demo. </a:t>
            </a:r>
            <a:br>
              <a:rPr lang="en-US" dirty="0"/>
            </a:br>
            <a:r>
              <a:rPr lang="en-US" dirty="0"/>
              <a:t/>
            </a:r>
            <a:br>
              <a:rPr lang="en-US" dirty="0"/>
            </a:br>
            <a:r>
              <a:rPr lang="en-US" dirty="0"/>
              <a:t>11:45   Achieve goal of "</a:t>
            </a:r>
            <a:r>
              <a:rPr lang="en-US" dirty="0" err="1"/>
              <a:t>oooh</a:t>
            </a:r>
            <a:r>
              <a:rPr lang="en-US" dirty="0"/>
              <a:t> </a:t>
            </a:r>
            <a:r>
              <a:rPr lang="en-US" dirty="0" err="1"/>
              <a:t>aaaah</a:t>
            </a:r>
            <a:r>
              <a:rPr lang="en-US" dirty="0"/>
              <a:t>" (literally!  Managers make that noise </a:t>
            </a:r>
            <a:r>
              <a:rPr lang="en-US" dirty="0" smtClean="0"/>
              <a:t>if </a:t>
            </a:r>
            <a:r>
              <a:rPr lang="en-US" dirty="0"/>
              <a:t>you apply enough shock and awe) </a:t>
            </a:r>
            <a:br>
              <a:rPr lang="en-US" dirty="0"/>
            </a:br>
            <a:r>
              <a:rPr lang="en-US" dirty="0"/>
              <a:t/>
            </a:r>
            <a:br>
              <a:rPr lang="en-US" dirty="0"/>
            </a:br>
            <a:r>
              <a:rPr lang="en-US" dirty="0"/>
              <a:t>11:55   Back into Japanese class. </a:t>
            </a:r>
            <a:br>
              <a:rPr lang="en-US" dirty="0"/>
            </a:br>
            <a:r>
              <a:rPr lang="en-US" dirty="0"/>
              <a:t/>
            </a:r>
            <a:br>
              <a:rPr lang="en-US" dirty="0"/>
            </a:br>
            <a:r>
              <a:rPr lang="en-US" dirty="0"/>
              <a:t>12:00   Lunch!  Decide to ditch a meeting on a project I'm not useful for. </a:t>
            </a:r>
            <a:br>
              <a:rPr lang="en-US" dirty="0"/>
            </a:br>
            <a:r>
              <a:rPr lang="en-US" dirty="0" smtClean="0"/>
              <a:t> </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495800" y="5486400"/>
            <a:ext cx="12573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382000" cy="7017306"/>
          </a:xfrm>
          <a:prstGeom prst="rect">
            <a:avLst/>
          </a:prstGeom>
          <a:noFill/>
        </p:spPr>
        <p:txBody>
          <a:bodyPr wrap="square" rtlCol="0">
            <a:spAutoFit/>
          </a:bodyPr>
          <a:lstStyle/>
          <a:p>
            <a:r>
              <a:rPr lang="en-US" dirty="0"/>
              <a:t>12:30   Scour YouTube for videos on the Chilean mine rescue in progress </a:t>
            </a:r>
            <a:r>
              <a:rPr lang="en-US" dirty="0" smtClean="0"/>
              <a:t>that </a:t>
            </a:r>
            <a:r>
              <a:rPr lang="en-US" dirty="0"/>
              <a:t>actually show the hardware! </a:t>
            </a:r>
            <a:br>
              <a:rPr lang="en-US" dirty="0"/>
            </a:br>
            <a:r>
              <a:rPr lang="en-US" dirty="0"/>
              <a:t/>
            </a:r>
            <a:br>
              <a:rPr lang="en-US" dirty="0"/>
            </a:br>
            <a:r>
              <a:rPr lang="en-US" dirty="0"/>
              <a:t>12:50   Thwarted by Faux News, who saturates YouTube with crud. </a:t>
            </a:r>
            <a:br>
              <a:rPr lang="en-US" dirty="0"/>
            </a:br>
            <a:r>
              <a:rPr lang="en-US" dirty="0"/>
              <a:t/>
            </a:r>
            <a:br>
              <a:rPr lang="en-US" dirty="0"/>
            </a:br>
            <a:r>
              <a:rPr lang="en-US" dirty="0"/>
              <a:t>13:00   Do a consult on a mechanical servo design.  Minor changes needed. </a:t>
            </a:r>
            <a:br>
              <a:rPr lang="en-US" dirty="0"/>
            </a:br>
            <a:r>
              <a:rPr lang="en-US" dirty="0"/>
              <a:t/>
            </a:r>
            <a:br>
              <a:rPr lang="en-US" dirty="0"/>
            </a:br>
            <a:r>
              <a:rPr lang="en-US" dirty="0"/>
              <a:t>13:40   Check a box of stuff to be scrapped - mostly old fuel cell </a:t>
            </a:r>
            <a:r>
              <a:rPr lang="en-US" dirty="0" smtClean="0"/>
              <a:t>parts</a:t>
            </a:r>
            <a:r>
              <a:rPr lang="en-US" dirty="0"/>
              <a:t>.  I fish out the hard-to-get </a:t>
            </a:r>
            <a:r>
              <a:rPr lang="en-US" dirty="0" err="1"/>
              <a:t>platinium</a:t>
            </a:r>
            <a:r>
              <a:rPr lang="en-US" dirty="0"/>
              <a:t> catalysts, and toss </a:t>
            </a:r>
            <a:r>
              <a:rPr lang="en-US" dirty="0" smtClean="0"/>
              <a:t>the </a:t>
            </a:r>
            <a:r>
              <a:rPr lang="en-US" dirty="0"/>
              <a:t>rest. </a:t>
            </a:r>
            <a:br>
              <a:rPr lang="en-US" dirty="0"/>
            </a:br>
            <a:r>
              <a:rPr lang="en-US" dirty="0"/>
              <a:t/>
            </a:r>
            <a:br>
              <a:rPr lang="en-US" dirty="0"/>
            </a:br>
            <a:r>
              <a:rPr lang="en-US" dirty="0"/>
              <a:t>13:50   Back to the C code debug session. </a:t>
            </a:r>
            <a:br>
              <a:rPr lang="en-US" dirty="0"/>
            </a:br>
            <a:r>
              <a:rPr lang="en-US" dirty="0"/>
              <a:t/>
            </a:r>
            <a:br>
              <a:rPr lang="en-US" dirty="0"/>
            </a:br>
            <a:r>
              <a:rPr lang="en-US" dirty="0"/>
              <a:t>14:30   Small meeting on whether to patent some stuff or just publish it </a:t>
            </a:r>
            <a:r>
              <a:rPr lang="en-US" dirty="0" smtClean="0"/>
              <a:t>as </a:t>
            </a:r>
            <a:r>
              <a:rPr lang="en-US" dirty="0"/>
              <a:t>soon as possible and move forward. </a:t>
            </a:r>
            <a:br>
              <a:rPr lang="en-US" dirty="0"/>
            </a:br>
            <a:r>
              <a:rPr lang="en-US" dirty="0"/>
              <a:t/>
            </a:r>
            <a:br>
              <a:rPr lang="en-US" dirty="0"/>
            </a:br>
            <a:r>
              <a:rPr lang="en-US" dirty="0"/>
              <a:t>14:50   Do a consult on network security for the company.  Bottom line is </a:t>
            </a:r>
            <a:r>
              <a:rPr lang="en-US" dirty="0" smtClean="0"/>
              <a:t>that </a:t>
            </a:r>
            <a:r>
              <a:rPr lang="en-US" dirty="0"/>
              <a:t>we need to redo the </a:t>
            </a:r>
            <a:r>
              <a:rPr lang="en-US" dirty="0" err="1"/>
              <a:t>mailservers</a:t>
            </a:r>
            <a:r>
              <a:rPr lang="en-US" dirty="0"/>
              <a:t> and need to find </a:t>
            </a:r>
            <a:r>
              <a:rPr lang="en-US" dirty="0" smtClean="0"/>
              <a:t>someone </a:t>
            </a:r>
            <a:r>
              <a:rPr lang="en-US" dirty="0"/>
              <a:t>competent and trustworthy because we're all overbooked. </a:t>
            </a:r>
            <a:br>
              <a:rPr lang="en-US" dirty="0"/>
            </a:br>
            <a:r>
              <a:rPr lang="en-US" dirty="0"/>
              <a:t/>
            </a:r>
            <a:br>
              <a:rPr lang="en-US" dirty="0"/>
            </a:br>
            <a:r>
              <a:rPr lang="en-US" dirty="0"/>
              <a:t>15:00   Back to the C debug session.  Seems to be a problem in growing </a:t>
            </a:r>
            <a:r>
              <a:rPr lang="en-US" dirty="0" smtClean="0"/>
              <a:t>the </a:t>
            </a:r>
            <a:r>
              <a:rPr lang="en-US" dirty="0"/>
              <a:t>db, as it goes away if I init the db really large to start. </a:t>
            </a:r>
            <a:br>
              <a:rPr lang="en-US" dirty="0"/>
            </a:br>
            <a:r>
              <a:rPr lang="en-US" dirty="0"/>
              <a:t/>
            </a:r>
            <a:br>
              <a:rPr lang="en-US" dirty="0"/>
            </a:br>
            <a:r>
              <a:rPr lang="en-US" dirty="0"/>
              <a:t/>
            </a:r>
            <a:br>
              <a:rPr lang="en-US" dirty="0"/>
            </a:br>
            <a:r>
              <a:rPr lang="en-US" dirty="0"/>
              <a:t/>
            </a:r>
            <a:br>
              <a:rPr lang="en-US" dirty="0"/>
            </a:b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7391400" y="2895600"/>
            <a:ext cx="12573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6463308"/>
          </a:xfrm>
          <a:prstGeom prst="rect">
            <a:avLst/>
          </a:prstGeom>
          <a:noFill/>
        </p:spPr>
        <p:txBody>
          <a:bodyPr wrap="square" rtlCol="0">
            <a:spAutoFit/>
          </a:bodyPr>
          <a:lstStyle/>
          <a:p>
            <a:r>
              <a:rPr lang="en-US" dirty="0" smtClean="0"/>
              <a:t>16:00   Start a first draft of the project proposal for next fiscal year </a:t>
            </a:r>
          </a:p>
          <a:p>
            <a:endParaRPr lang="en-US" dirty="0"/>
          </a:p>
          <a:p>
            <a:r>
              <a:rPr lang="en-US" dirty="0" smtClean="0"/>
              <a:t>16:26 </a:t>
            </a:r>
            <a:r>
              <a:rPr lang="en-US" dirty="0"/>
              <a:t>  Phone alarm goes off to tell me to get my stuff together and get </a:t>
            </a:r>
            <a:r>
              <a:rPr lang="en-US" dirty="0" smtClean="0"/>
              <a:t>on </a:t>
            </a:r>
            <a:r>
              <a:rPr lang="en-US" dirty="0"/>
              <a:t>the train for the evening commute. </a:t>
            </a:r>
            <a:br>
              <a:rPr lang="en-US" dirty="0"/>
            </a:br>
            <a:r>
              <a:rPr lang="en-US" dirty="0"/>
              <a:t/>
            </a:r>
            <a:br>
              <a:rPr lang="en-US" dirty="0"/>
            </a:br>
            <a:r>
              <a:rPr lang="en-US" dirty="0"/>
              <a:t>17:00   Onto the train.  Make another attempt to see what's going on </a:t>
            </a:r>
            <a:r>
              <a:rPr lang="en-US" dirty="0" smtClean="0"/>
              <a:t> </a:t>
            </a:r>
            <a:r>
              <a:rPr lang="en-US" dirty="0"/>
              <a:t>with the Chile rescue.  CNN.com says 26 up already (yeah!)   </a:t>
            </a:r>
            <a:br>
              <a:rPr lang="en-US" dirty="0"/>
            </a:br>
            <a:r>
              <a:rPr lang="en-US" dirty="0"/>
              <a:t/>
            </a:r>
            <a:br>
              <a:rPr lang="en-US" dirty="0"/>
            </a:br>
            <a:r>
              <a:rPr lang="en-US" dirty="0"/>
              <a:t>17:05   Find the company making the Plan B drills.  Center Rock, in </a:t>
            </a:r>
            <a:r>
              <a:rPr lang="en-US" dirty="0" smtClean="0"/>
              <a:t>Berlin</a:t>
            </a:r>
            <a:r>
              <a:rPr lang="en-US" dirty="0"/>
              <a:t>, PA.  Consider sending them an "</a:t>
            </a:r>
            <a:r>
              <a:rPr lang="en-US" dirty="0" err="1"/>
              <a:t>Attaboy</a:t>
            </a:r>
            <a:r>
              <a:rPr lang="en-US" dirty="0"/>
              <a:t>" letter, </a:t>
            </a:r>
            <a:r>
              <a:rPr lang="en-US" dirty="0" smtClean="0"/>
              <a:t>because </a:t>
            </a:r>
            <a:r>
              <a:rPr lang="en-US" dirty="0"/>
              <a:t>they're the real heroes in this. </a:t>
            </a:r>
            <a:br>
              <a:rPr lang="en-US" dirty="0"/>
            </a:br>
            <a:r>
              <a:rPr lang="en-US" dirty="0"/>
              <a:t/>
            </a:r>
            <a:br>
              <a:rPr lang="en-US" dirty="0"/>
            </a:br>
            <a:r>
              <a:rPr lang="en-US" dirty="0"/>
              <a:t>17:06   Back to this ^*&amp;*(% C code debug on the laptop.   </a:t>
            </a:r>
            <a:br>
              <a:rPr lang="en-US" dirty="0"/>
            </a:br>
            <a:r>
              <a:rPr lang="en-US" dirty="0"/>
              <a:t/>
            </a:r>
            <a:br>
              <a:rPr lang="en-US" dirty="0"/>
            </a:br>
            <a:r>
              <a:rPr lang="en-US" dirty="0"/>
              <a:t>17:57   Back home!  Make some cheesy rice and cold-and-sour soup for </a:t>
            </a:r>
            <a:r>
              <a:rPr lang="en-US" dirty="0" smtClean="0"/>
              <a:t>the </a:t>
            </a:r>
            <a:r>
              <a:rPr lang="en-US" dirty="0"/>
              <a:t>3-year old  (he likes it cold.  Go figure), and some </a:t>
            </a:r>
            <a:r>
              <a:rPr lang="en-US" dirty="0" smtClean="0"/>
              <a:t>hot </a:t>
            </a:r>
            <a:r>
              <a:rPr lang="en-US" dirty="0"/>
              <a:t>and sour soup for me.  Wife wants her leftover </a:t>
            </a:r>
            <a:r>
              <a:rPr lang="en-US" dirty="0" smtClean="0"/>
              <a:t>Chinese </a:t>
            </a:r>
            <a:r>
              <a:rPr lang="en-US" dirty="0"/>
              <a:t>too. </a:t>
            </a:r>
            <a:r>
              <a:rPr lang="en-US" dirty="0" smtClean="0"/>
              <a:t>The </a:t>
            </a:r>
            <a:r>
              <a:rPr lang="en-US" dirty="0"/>
              <a:t>twins are already fed and falling asleep. </a:t>
            </a:r>
            <a:br>
              <a:rPr lang="en-US" dirty="0"/>
            </a:br>
            <a:endParaRPr lang="en-US" dirty="0" smtClean="0"/>
          </a:p>
          <a:p>
            <a:r>
              <a:rPr lang="en-US" dirty="0"/>
              <a:t>18:30   Gear up and head to Kung Fu workout. </a:t>
            </a:r>
            <a:br>
              <a:rPr lang="en-US" dirty="0"/>
            </a:br>
            <a:r>
              <a:rPr lang="en-US" dirty="0"/>
              <a:t/>
            </a:r>
            <a:br>
              <a:rPr lang="en-US" dirty="0"/>
            </a:br>
            <a:r>
              <a:rPr lang="en-US" dirty="0"/>
              <a:t>20:05   Back home from Kung Fu.     </a:t>
            </a:r>
            <a:br>
              <a:rPr lang="en-US" dirty="0"/>
            </a:br>
            <a:r>
              <a:rPr lang="en-US" dirty="0"/>
              <a:t/>
            </a:r>
            <a:br>
              <a:rPr lang="en-US" dirty="0"/>
            </a:br>
            <a:r>
              <a:rPr lang="en-US" dirty="0"/>
              <a:t>20:10   Soak in hot tub till legs stop hurting. </a:t>
            </a:r>
            <a:br>
              <a:rPr lang="en-US" dirty="0"/>
            </a:b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7086600" y="3352800"/>
            <a:ext cx="12573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382000" cy="5632311"/>
          </a:xfrm>
          <a:prstGeom prst="rect">
            <a:avLst/>
          </a:prstGeom>
          <a:noFill/>
        </p:spPr>
        <p:txBody>
          <a:bodyPr wrap="square" rtlCol="0">
            <a:spAutoFit/>
          </a:bodyPr>
          <a:lstStyle/>
          <a:p>
            <a:r>
              <a:rPr lang="en-US" dirty="0"/>
              <a:t>20:30   Check email for a conference schedule I'm helping on.  No joy. </a:t>
            </a:r>
            <a:br>
              <a:rPr lang="en-US" dirty="0"/>
            </a:br>
            <a:r>
              <a:rPr lang="en-US" dirty="0"/>
              <a:t/>
            </a:r>
            <a:br>
              <a:rPr lang="en-US" dirty="0"/>
            </a:br>
            <a:r>
              <a:rPr lang="en-US" dirty="0"/>
              <a:t>20:40   Oh- rereading con-com's reply, that teleconference is tomorrow </a:t>
            </a:r>
            <a:r>
              <a:rPr lang="en-US" dirty="0" smtClean="0"/>
              <a:t>night</a:t>
            </a:r>
            <a:r>
              <a:rPr lang="en-US" dirty="0"/>
              <a:t>, not tonight.  Silly me. </a:t>
            </a:r>
            <a:br>
              <a:rPr lang="en-US" dirty="0"/>
            </a:br>
            <a:r>
              <a:rPr lang="en-US" dirty="0"/>
              <a:t/>
            </a:r>
            <a:br>
              <a:rPr lang="en-US" dirty="0"/>
            </a:br>
            <a:r>
              <a:rPr lang="en-US" dirty="0"/>
              <a:t>20:41   Drown my sorrows with chocolate milk and Chocolate Fudge Oreos. </a:t>
            </a:r>
            <a:br>
              <a:rPr lang="en-US" dirty="0"/>
            </a:br>
            <a:r>
              <a:rPr lang="en-US" dirty="0"/>
              <a:t/>
            </a:r>
            <a:br>
              <a:rPr lang="en-US" dirty="0"/>
            </a:br>
            <a:r>
              <a:rPr lang="en-US" dirty="0"/>
              <a:t>20:42   Decide between "Supernatural" and "Team Fortress".  Team </a:t>
            </a:r>
            <a:r>
              <a:rPr lang="en-US" dirty="0" smtClean="0"/>
              <a:t>Fortress </a:t>
            </a:r>
            <a:r>
              <a:rPr lang="en-US" dirty="0"/>
              <a:t>wins. </a:t>
            </a:r>
            <a:br>
              <a:rPr lang="en-US" dirty="0"/>
            </a:br>
            <a:r>
              <a:rPr lang="en-US" dirty="0"/>
              <a:t/>
            </a:r>
            <a:br>
              <a:rPr lang="en-US" dirty="0"/>
            </a:br>
            <a:r>
              <a:rPr lang="en-US" dirty="0"/>
              <a:t>21:20   Manage a nice backstab as a Spy disguised as a Medic in TF. </a:t>
            </a:r>
            <a:br>
              <a:rPr lang="en-US" dirty="0"/>
            </a:br>
            <a:r>
              <a:rPr lang="en-US" dirty="0"/>
              <a:t/>
            </a:r>
            <a:br>
              <a:rPr lang="en-US" dirty="0"/>
            </a:br>
            <a:r>
              <a:rPr lang="en-US" dirty="0"/>
              <a:t>22:07   Decide it's time for bed. </a:t>
            </a:r>
            <a:br>
              <a:rPr lang="en-US" dirty="0"/>
            </a:br>
            <a:r>
              <a:rPr lang="en-US" dirty="0"/>
              <a:t/>
            </a:r>
            <a:br>
              <a:rPr lang="en-US" dirty="0"/>
            </a:br>
            <a:r>
              <a:rPr lang="en-US" dirty="0"/>
              <a:t>22:10   In bed.   </a:t>
            </a:r>
            <a:br>
              <a:rPr lang="en-US" dirty="0"/>
            </a:br>
            <a:r>
              <a:rPr lang="en-US" dirty="0"/>
              <a:t/>
            </a:r>
            <a:br>
              <a:rPr lang="en-US" dirty="0"/>
            </a:br>
            <a:r>
              <a:rPr lang="en-US" dirty="0"/>
              <a:t>22:11   Asleep. </a:t>
            </a:r>
            <a:br>
              <a:rPr lang="en-US" dirty="0"/>
            </a:br>
            <a:r>
              <a:rPr lang="en-US" dirty="0"/>
              <a:t/>
            </a:r>
            <a:br>
              <a:rPr lang="en-US" dirty="0"/>
            </a:br>
            <a:r>
              <a:rPr lang="en-US" dirty="0"/>
              <a:t>23:59   Dreaming about what a </a:t>
            </a:r>
            <a:r>
              <a:rPr lang="en-US" dirty="0" smtClean="0"/>
              <a:t>control</a:t>
            </a:r>
            <a:br>
              <a:rPr lang="en-US" dirty="0" smtClean="0"/>
            </a:br>
            <a:r>
              <a:rPr lang="en-US" dirty="0" smtClean="0"/>
              <a:t> </a:t>
            </a:r>
            <a:r>
              <a:rPr lang="en-US" dirty="0"/>
              <a:t>system GUI should look like. </a:t>
            </a:r>
            <a:br>
              <a:rPr lang="en-US" dirty="0"/>
            </a:br>
            <a:endParaRPr lang="en-US" dirty="0"/>
          </a:p>
        </p:txBody>
      </p:sp>
      <p:pic>
        <p:nvPicPr>
          <p:cNvPr id="24578" name="Picture 2"/>
          <p:cNvPicPr>
            <a:picLocks noChangeAspect="1" noChangeArrowheads="1"/>
          </p:cNvPicPr>
          <p:nvPr/>
        </p:nvPicPr>
        <p:blipFill>
          <a:blip r:embed="rId2" cstate="print"/>
          <a:srcRect/>
          <a:stretch>
            <a:fillRect/>
          </a:stretch>
        </p:blipFill>
        <p:spPr bwMode="auto">
          <a:xfrm>
            <a:off x="4515326" y="3733800"/>
            <a:ext cx="4476274" cy="297180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1295400" y="6096000"/>
            <a:ext cx="1257300" cy="409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2730136"/>
            <a:ext cx="6096000" cy="4127863"/>
          </a:xfrm>
          <a:prstGeom prst="rect">
            <a:avLst/>
          </a:prstGeom>
          <a:noFill/>
          <a:ln w="9525">
            <a:noFill/>
            <a:miter lim="800000"/>
            <a:headEnd/>
            <a:tailEnd/>
          </a:ln>
        </p:spPr>
      </p:pic>
      <p:sp>
        <p:nvSpPr>
          <p:cNvPr id="3" name="TextBox 2"/>
          <p:cNvSpPr txBox="1"/>
          <p:nvPr/>
        </p:nvSpPr>
        <p:spPr>
          <a:xfrm>
            <a:off x="228600" y="228600"/>
            <a:ext cx="8686800" cy="1477328"/>
          </a:xfrm>
          <a:prstGeom prst="rect">
            <a:avLst/>
          </a:prstGeom>
          <a:noFill/>
        </p:spPr>
        <p:txBody>
          <a:bodyPr wrap="square" rtlCol="0">
            <a:spAutoFit/>
          </a:bodyPr>
          <a:lstStyle/>
          <a:p>
            <a:r>
              <a:rPr lang="en-US" dirty="0" smtClean="0"/>
              <a:t>In the office he’s William </a:t>
            </a:r>
            <a:r>
              <a:rPr lang="en-US" dirty="0" err="1" smtClean="0"/>
              <a:t>Yerazunis</a:t>
            </a:r>
            <a:r>
              <a:rPr lang="en-US" dirty="0" smtClean="0"/>
              <a:t>, PhD. On the </a:t>
            </a:r>
            <a:r>
              <a:rPr lang="en-US" i="1" dirty="0" smtClean="0">
                <a:hlinkClick r:id="rId3"/>
              </a:rPr>
              <a:t>Junkyard Mega-Wars</a:t>
            </a:r>
            <a:r>
              <a:rPr lang="en-US" dirty="0" smtClean="0"/>
              <a:t> set, he’s Crash, team captain and self-proclaimed nerd. </a:t>
            </a:r>
            <a:r>
              <a:rPr lang="en-US" dirty="0" err="1" smtClean="0"/>
              <a:t>Yerazunis</a:t>
            </a:r>
            <a:r>
              <a:rPr lang="en-US" dirty="0" smtClean="0"/>
              <a:t>, who works as a research scientist at </a:t>
            </a:r>
            <a:r>
              <a:rPr lang="en-US" dirty="0" smtClean="0">
                <a:hlinkClick r:id="rId4"/>
              </a:rPr>
              <a:t>Mitsubishi Electric Research Laboratories</a:t>
            </a:r>
            <a:r>
              <a:rPr lang="en-US" dirty="0" smtClean="0"/>
              <a:t>, is a regular on the </a:t>
            </a:r>
            <a:r>
              <a:rPr lang="en-US" dirty="0" err="1" smtClean="0">
                <a:hlinkClick r:id="rId5"/>
              </a:rPr>
              <a:t>The</a:t>
            </a:r>
            <a:r>
              <a:rPr lang="en-US" dirty="0" smtClean="0">
                <a:hlinkClick r:id="rId5"/>
              </a:rPr>
              <a:t> Learning Channel</a:t>
            </a:r>
            <a:r>
              <a:rPr lang="en-US" dirty="0" smtClean="0"/>
              <a:t> (TLC)’s </a:t>
            </a:r>
            <a:r>
              <a:rPr lang="en-US" i="1" dirty="0" smtClean="0">
                <a:hlinkClick r:id="rId3"/>
              </a:rPr>
              <a:t>Junkyard Mega-Wars</a:t>
            </a:r>
            <a:r>
              <a:rPr lang="en-US" dirty="0" smtClean="0"/>
              <a:t>, a program in which two teams compete to build a vehicle from discarded materials. </a:t>
            </a:r>
            <a:endParaRPr lang="en-US" dirty="0"/>
          </a:p>
        </p:txBody>
      </p:sp>
      <p:pic>
        <p:nvPicPr>
          <p:cNvPr id="711682" name="Picture 2"/>
          <p:cNvPicPr>
            <a:picLocks noChangeAspect="1" noChangeArrowheads="1"/>
          </p:cNvPicPr>
          <p:nvPr/>
        </p:nvPicPr>
        <p:blipFill>
          <a:blip r:embed="rId6" cstate="print"/>
          <a:srcRect/>
          <a:stretch>
            <a:fillRect/>
          </a:stretch>
        </p:blipFill>
        <p:spPr bwMode="auto">
          <a:xfrm>
            <a:off x="6248400" y="2667000"/>
            <a:ext cx="2712028" cy="1243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_049_026.jpeg"/>
          <p:cNvPicPr>
            <a:picLocks noChangeAspect="1"/>
          </p:cNvPicPr>
          <p:nvPr/>
        </p:nvPicPr>
        <p:blipFill>
          <a:blip r:embed="rId2" cstate="print"/>
          <a:stretch>
            <a:fillRect/>
          </a:stretch>
        </p:blipFill>
        <p:spPr>
          <a:xfrm>
            <a:off x="0" y="0"/>
            <a:ext cx="4532741" cy="3024188"/>
          </a:xfrm>
          <a:prstGeom prst="rect">
            <a:avLst/>
          </a:prstGeom>
        </p:spPr>
      </p:pic>
      <p:pic>
        <p:nvPicPr>
          <p:cNvPr id="3" name="Picture 2" descr="IMG_0439.jpeg"/>
          <p:cNvPicPr>
            <a:picLocks noChangeAspect="1"/>
          </p:cNvPicPr>
          <p:nvPr/>
        </p:nvPicPr>
        <p:blipFill>
          <a:blip r:embed="rId3" cstate="print"/>
          <a:stretch>
            <a:fillRect/>
          </a:stretch>
        </p:blipFill>
        <p:spPr>
          <a:xfrm>
            <a:off x="4572000" y="762000"/>
            <a:ext cx="4572000" cy="6096000"/>
          </a:xfrm>
          <a:prstGeom prst="rect">
            <a:avLst/>
          </a:prstGeom>
        </p:spPr>
      </p:pic>
      <p:sp>
        <p:nvSpPr>
          <p:cNvPr id="4" name="TextBox 3"/>
          <p:cNvSpPr txBox="1"/>
          <p:nvPr/>
        </p:nvSpPr>
        <p:spPr>
          <a:xfrm>
            <a:off x="4572000" y="152400"/>
            <a:ext cx="4267200" cy="369332"/>
          </a:xfrm>
          <a:prstGeom prst="rect">
            <a:avLst/>
          </a:prstGeom>
          <a:noFill/>
        </p:spPr>
        <p:txBody>
          <a:bodyPr wrap="square" rtlCol="0">
            <a:spAutoFit/>
          </a:bodyPr>
          <a:lstStyle/>
          <a:p>
            <a:r>
              <a:rPr lang="en-US" dirty="0" smtClean="0"/>
              <a:t>TW Broadcast </a:t>
            </a:r>
            <a:r>
              <a:rPr lang="en-US" dirty="0"/>
              <a:t>O</a:t>
            </a:r>
            <a:r>
              <a:rPr lang="en-US" dirty="0" smtClean="0"/>
              <a:t>perations </a:t>
            </a:r>
            <a:r>
              <a:rPr lang="en-US" dirty="0"/>
              <a:t>C</a:t>
            </a:r>
            <a:r>
              <a:rPr lang="en-US" dirty="0" smtClean="0"/>
              <a:t>ontrol </a:t>
            </a:r>
            <a:r>
              <a:rPr lang="en-US" dirty="0"/>
              <a:t>R</a:t>
            </a:r>
            <a:r>
              <a:rPr lang="en-US" dirty="0" smtClean="0"/>
              <a:t>oom</a:t>
            </a:r>
            <a:endParaRPr lang="en-US" dirty="0"/>
          </a:p>
        </p:txBody>
      </p:sp>
      <p:sp>
        <p:nvSpPr>
          <p:cNvPr id="5" name="TextBox 4"/>
          <p:cNvSpPr txBox="1"/>
          <p:nvPr/>
        </p:nvSpPr>
        <p:spPr>
          <a:xfrm>
            <a:off x="457200" y="4272677"/>
            <a:ext cx="4114800" cy="2585323"/>
          </a:xfrm>
          <a:prstGeom prst="rect">
            <a:avLst/>
          </a:prstGeom>
          <a:noFill/>
        </p:spPr>
        <p:txBody>
          <a:bodyPr wrap="square" rtlCol="0">
            <a:spAutoFit/>
          </a:bodyPr>
          <a:lstStyle/>
          <a:p>
            <a:r>
              <a:rPr lang="en-US" dirty="0" smtClean="0"/>
              <a:t>Inspection of a fiber closure that was run over by a bus in Manhattan.  The bus ran through our safety cones while our plant maintenance teams were repairing a massive fiber issue that resulted when Verizon conduit caught fire underground.  The bus never stopped.  There were multiple 400+ count fibers in the closure.</a:t>
            </a:r>
            <a:endParaRPr lang="en-US" dirty="0"/>
          </a:p>
        </p:txBody>
      </p:sp>
      <p:sp>
        <p:nvSpPr>
          <p:cNvPr id="6" name="TextBox 5"/>
          <p:cNvSpPr txBox="1"/>
          <p:nvPr/>
        </p:nvSpPr>
        <p:spPr>
          <a:xfrm>
            <a:off x="152400" y="3048000"/>
            <a:ext cx="4343400" cy="923330"/>
          </a:xfrm>
          <a:prstGeom prst="rect">
            <a:avLst/>
          </a:prstGeom>
          <a:noFill/>
        </p:spPr>
        <p:txBody>
          <a:bodyPr wrap="square" rtlCol="0">
            <a:spAutoFit/>
          </a:bodyPr>
          <a:lstStyle/>
          <a:p>
            <a:r>
              <a:rPr lang="en-US" dirty="0" smtClean="0"/>
              <a:t>James Manchester - President Network Operations &amp; Engineering NYC/NJ at Time-Warner </a:t>
            </a:r>
            <a:r>
              <a:rPr lang="en-US" dirty="0" smtClean="0"/>
              <a:t>Cable  EE 1995</a:t>
            </a:r>
            <a:endParaRPr lang="en-US" dirty="0"/>
          </a:p>
        </p:txBody>
      </p:sp>
      <p:cxnSp>
        <p:nvCxnSpPr>
          <p:cNvPr id="8" name="Straight Arrow Connector 7"/>
          <p:cNvCxnSpPr/>
          <p:nvPr/>
        </p:nvCxnSpPr>
        <p:spPr>
          <a:xfrm rot="5400000" flipH="1" flipV="1">
            <a:off x="2209800" y="1981200"/>
            <a:ext cx="1143000" cy="1143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Day at Time Warner Eng.</a:t>
            </a:r>
            <a:endParaRPr lang="en-US" dirty="0"/>
          </a:p>
        </p:txBody>
      </p:sp>
      <p:sp>
        <p:nvSpPr>
          <p:cNvPr id="3" name="Content Placeholder 2"/>
          <p:cNvSpPr>
            <a:spLocks noGrp="1"/>
          </p:cNvSpPr>
          <p:nvPr>
            <p:ph idx="1"/>
          </p:nvPr>
        </p:nvSpPr>
        <p:spPr>
          <a:xfrm>
            <a:off x="457200" y="1600200"/>
            <a:ext cx="8229600" cy="4953000"/>
          </a:xfrm>
        </p:spPr>
        <p:txBody>
          <a:bodyPr>
            <a:normAutofit fontScale="47500" lnSpcReduction="20000"/>
          </a:bodyPr>
          <a:lstStyle/>
          <a:p>
            <a:r>
              <a:rPr lang="en-US" dirty="0" smtClean="0"/>
              <a:t>8 am - 9 am: Breakfast with </a:t>
            </a:r>
            <a:r>
              <a:rPr lang="en-US" dirty="0" err="1" smtClean="0"/>
              <a:t>Headend</a:t>
            </a:r>
            <a:r>
              <a:rPr lang="en-US" dirty="0" smtClean="0"/>
              <a:t> and Hub techs. Breakfast and open forum for the </a:t>
            </a:r>
            <a:r>
              <a:rPr lang="en-US" dirty="0" err="1" smtClean="0"/>
              <a:t>headend</a:t>
            </a:r>
            <a:r>
              <a:rPr lang="en-US" dirty="0" smtClean="0"/>
              <a:t> and hub techs to talk to me about issues, concerns, etc..</a:t>
            </a:r>
            <a:br>
              <a:rPr lang="en-US" dirty="0" smtClean="0"/>
            </a:br>
            <a:endParaRPr lang="en-US" dirty="0" smtClean="0"/>
          </a:p>
          <a:p>
            <a:r>
              <a:rPr lang="en-US" dirty="0" smtClean="0"/>
              <a:t>9 am - 10 am: Bi weekly meeting with our Commercial Services Sales Organization.  Meeting to review various projects to support 20% commercial services revenue growth.  This year we have added fiber to our infrastructure to make serviceable 1,900 buildings opening up 17,000 commercial establishments.</a:t>
            </a:r>
            <a:br>
              <a:rPr lang="en-US" dirty="0" smtClean="0"/>
            </a:br>
            <a:endParaRPr lang="en-US" dirty="0" smtClean="0"/>
          </a:p>
          <a:p>
            <a:r>
              <a:rPr lang="en-US" dirty="0" smtClean="0"/>
              <a:t>10 am - 12 noon: Hub C Visit. Hub C  serves 110k customers on the upper east size and is currently out of space and power and as a result is also suffering from HVAC issues.  A review of the facility shows the dire condition it is in.  Numerous devices are not on dirty power (not on protected power).  A deli next door has been leased to place spot coolers to try to alleviate cooling issues.  A dispute with the landlord is preventing us from moving forward with desperately needed upgrades and we will have no choice but to move the Hub to a new location.  We tour some suggested sites nearby recommended by corporate real estate.  A move of the Hub will cost about $10M and take about 18 months from start to finish.</a:t>
            </a:r>
            <a:br>
              <a:rPr lang="en-US" dirty="0" smtClean="0"/>
            </a:br>
            <a:endParaRPr lang="en-US" dirty="0" smtClean="0"/>
          </a:p>
          <a:p>
            <a:r>
              <a:rPr lang="en-US" dirty="0" smtClean="0"/>
              <a:t>12 noon - 1 pm: Lunch at City Crab on Park Ave with sales vice president from </a:t>
            </a:r>
            <a:r>
              <a:rPr lang="en-US" dirty="0" err="1" smtClean="0"/>
              <a:t>Arris</a:t>
            </a:r>
            <a:r>
              <a:rPr lang="en-US" dirty="0" smtClean="0"/>
              <a:t> to review the status of their dense QAM deployment in our Queens footprint.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r>
              <a:rPr lang="en-US"/>
              <a:t>K. A. Connor</a:t>
            </a:r>
          </a:p>
        </p:txBody>
      </p:sp>
      <p:pic>
        <p:nvPicPr>
          <p:cNvPr id="568322" name="Picture 2" descr="scan0005"/>
          <p:cNvPicPr>
            <a:picLocks noChangeAspect="1" noChangeArrowheads="1"/>
          </p:cNvPicPr>
          <p:nvPr/>
        </p:nvPicPr>
        <p:blipFill>
          <a:blip r:embed="rId2" cstate="print"/>
          <a:srcRect l="22066" b="86397"/>
          <a:stretch>
            <a:fillRect/>
          </a:stretch>
        </p:blipFill>
        <p:spPr bwMode="auto">
          <a:xfrm>
            <a:off x="0" y="0"/>
            <a:ext cx="9144000" cy="1096963"/>
          </a:xfrm>
          <a:prstGeom prst="rect">
            <a:avLst/>
          </a:prstGeom>
          <a:noFill/>
        </p:spPr>
      </p:pic>
      <p:pic>
        <p:nvPicPr>
          <p:cNvPr id="568323" name="Picture 3" descr="scan0007"/>
          <p:cNvPicPr>
            <a:picLocks noChangeAspect="1" noChangeArrowheads="1"/>
          </p:cNvPicPr>
          <p:nvPr/>
        </p:nvPicPr>
        <p:blipFill>
          <a:blip r:embed="rId3" cstate="print"/>
          <a:srcRect l="2942" t="15685" r="52940" b="49384"/>
          <a:stretch>
            <a:fillRect/>
          </a:stretch>
        </p:blipFill>
        <p:spPr bwMode="auto">
          <a:xfrm>
            <a:off x="0" y="1066800"/>
            <a:ext cx="2449513" cy="2667000"/>
          </a:xfrm>
          <a:prstGeom prst="rect">
            <a:avLst/>
          </a:prstGeom>
          <a:noFill/>
        </p:spPr>
      </p:pic>
      <p:pic>
        <p:nvPicPr>
          <p:cNvPr id="568324" name="Picture 4" descr="scan0007"/>
          <p:cNvPicPr>
            <a:picLocks noChangeAspect="1" noChangeArrowheads="1"/>
          </p:cNvPicPr>
          <p:nvPr/>
        </p:nvPicPr>
        <p:blipFill>
          <a:blip r:embed="rId4" cstate="print"/>
          <a:srcRect l="48039" t="14970" b="54375"/>
          <a:stretch>
            <a:fillRect/>
          </a:stretch>
        </p:blipFill>
        <p:spPr bwMode="auto">
          <a:xfrm>
            <a:off x="4267200" y="1066800"/>
            <a:ext cx="2895600" cy="2349500"/>
          </a:xfrm>
          <a:prstGeom prst="rect">
            <a:avLst/>
          </a:prstGeom>
          <a:noFill/>
        </p:spPr>
      </p:pic>
      <p:pic>
        <p:nvPicPr>
          <p:cNvPr id="568325" name="Picture 5" descr="scan0006"/>
          <p:cNvPicPr>
            <a:picLocks noChangeAspect="1" noChangeArrowheads="1"/>
          </p:cNvPicPr>
          <p:nvPr/>
        </p:nvPicPr>
        <p:blipFill>
          <a:blip r:embed="rId5" cstate="print"/>
          <a:srcRect l="21387" t="75470" r="4367" b="5902"/>
          <a:stretch>
            <a:fillRect/>
          </a:stretch>
        </p:blipFill>
        <p:spPr bwMode="auto">
          <a:xfrm>
            <a:off x="0" y="5265738"/>
            <a:ext cx="9144000" cy="1668462"/>
          </a:xfrm>
          <a:prstGeom prst="rect">
            <a:avLst/>
          </a:prstGeom>
          <a:noFill/>
        </p:spPr>
      </p:pic>
      <p:pic>
        <p:nvPicPr>
          <p:cNvPr id="568326" name="Picture 6" descr="scan0006"/>
          <p:cNvPicPr>
            <a:picLocks noChangeAspect="1" noChangeArrowheads="1"/>
          </p:cNvPicPr>
          <p:nvPr/>
        </p:nvPicPr>
        <p:blipFill>
          <a:blip r:embed="rId6" cstate="print"/>
          <a:srcRect l="60597" t="22549" r="3758" b="24510"/>
          <a:stretch>
            <a:fillRect/>
          </a:stretch>
        </p:blipFill>
        <p:spPr bwMode="auto">
          <a:xfrm>
            <a:off x="6815138" y="2743200"/>
            <a:ext cx="2328862" cy="2514600"/>
          </a:xfrm>
          <a:prstGeom prst="rect">
            <a:avLst/>
          </a:prstGeom>
          <a:noFill/>
        </p:spPr>
      </p:pic>
      <p:pic>
        <p:nvPicPr>
          <p:cNvPr id="568327" name="Picture 7" descr="scan0007"/>
          <p:cNvPicPr>
            <a:picLocks noChangeAspect="1" noChangeArrowheads="1"/>
          </p:cNvPicPr>
          <p:nvPr/>
        </p:nvPicPr>
        <p:blipFill>
          <a:blip r:embed="rId7" cstate="print"/>
          <a:srcRect l="3922" t="50616" r="42157" b="15164"/>
          <a:stretch>
            <a:fillRect/>
          </a:stretch>
        </p:blipFill>
        <p:spPr bwMode="auto">
          <a:xfrm>
            <a:off x="1905000" y="2819400"/>
            <a:ext cx="2819400" cy="2460625"/>
          </a:xfrm>
          <a:prstGeom prst="rect">
            <a:avLst/>
          </a:prstGeom>
          <a:noFill/>
        </p:spPr>
      </p:pic>
      <p:sp>
        <p:nvSpPr>
          <p:cNvPr id="568328" name="Text Box 8"/>
          <p:cNvSpPr txBox="1">
            <a:spLocks noChangeArrowheads="1"/>
          </p:cNvSpPr>
          <p:nvPr/>
        </p:nvSpPr>
        <p:spPr bwMode="auto">
          <a:xfrm>
            <a:off x="6629400" y="6553200"/>
            <a:ext cx="2133600" cy="366713"/>
          </a:xfrm>
          <a:prstGeom prst="rect">
            <a:avLst/>
          </a:prstGeom>
          <a:noFill/>
          <a:ln w="9525">
            <a:noFill/>
            <a:miter lim="800000"/>
            <a:headEnd/>
            <a:tailEnd/>
          </a:ln>
          <a:effectLst/>
        </p:spPr>
        <p:txBody>
          <a:bodyPr>
            <a:spAutoFit/>
          </a:bodyPr>
          <a:lstStyle/>
          <a:p>
            <a:pPr>
              <a:spcBef>
                <a:spcPct val="50000"/>
              </a:spcBef>
            </a:pPr>
            <a:r>
              <a:rPr lang="en-US"/>
              <a:t>29 March 1958</a:t>
            </a:r>
          </a:p>
        </p:txBody>
      </p:sp>
      <p:sp>
        <p:nvSpPr>
          <p:cNvPr id="568329" name="AutoShape 9"/>
          <p:cNvSpPr>
            <a:spLocks noChangeArrowheads="1"/>
          </p:cNvSpPr>
          <p:nvPr/>
        </p:nvSpPr>
        <p:spPr bwMode="auto">
          <a:xfrm>
            <a:off x="4876800" y="3581400"/>
            <a:ext cx="457200" cy="381000"/>
          </a:xfrm>
          <a:prstGeom prst="leftArrow">
            <a:avLst>
              <a:gd name="adj1" fmla="val 50000"/>
              <a:gd name="adj2" fmla="val 30000"/>
            </a:avLst>
          </a:prstGeom>
          <a:solidFill>
            <a:srgbClr val="FF0000"/>
          </a:solidFill>
          <a:ln w="9525">
            <a:solidFill>
              <a:schemeClr val="tx1"/>
            </a:solidFill>
            <a:miter lim="800000"/>
            <a:headEnd/>
            <a:tailEnd/>
          </a:ln>
          <a:effectLst/>
        </p:spPr>
        <p:txBody>
          <a:bodyPr wrap="none" anchor="ctr"/>
          <a:lstStyle/>
          <a:p>
            <a:endParaRPr lang="en-US"/>
          </a:p>
        </p:txBody>
      </p:sp>
      <p:sp>
        <p:nvSpPr>
          <p:cNvPr id="568330" name="Text Box 10"/>
          <p:cNvSpPr txBox="1">
            <a:spLocks noChangeArrowheads="1"/>
          </p:cNvSpPr>
          <p:nvPr/>
        </p:nvSpPr>
        <p:spPr bwMode="auto">
          <a:xfrm>
            <a:off x="5410200" y="3505200"/>
            <a:ext cx="685800" cy="457200"/>
          </a:xfrm>
          <a:prstGeom prst="rect">
            <a:avLst/>
          </a:prstGeom>
          <a:noFill/>
          <a:ln w="9525">
            <a:noFill/>
            <a:miter lim="800000"/>
            <a:headEnd/>
            <a:tailEnd/>
          </a:ln>
          <a:effectLst/>
        </p:spPr>
        <p:txBody>
          <a:bodyPr>
            <a:spAutoFit/>
          </a:bodyPr>
          <a:lstStyle/>
          <a:p>
            <a:pPr>
              <a:spcBef>
                <a:spcPct val="50000"/>
              </a:spcBef>
            </a:pPr>
            <a:r>
              <a:rPr lang="en-US" sz="2400">
                <a:solidFill>
                  <a:srgbClr val="FF0000"/>
                </a:solidFill>
              </a:rPr>
              <a:t>Me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Day at Time Warner Eng.</a:t>
            </a:r>
            <a:endParaRPr lang="en-US" dirty="0"/>
          </a:p>
        </p:txBody>
      </p:sp>
      <p:sp>
        <p:nvSpPr>
          <p:cNvPr id="3" name="Content Placeholder 2"/>
          <p:cNvSpPr>
            <a:spLocks noGrp="1"/>
          </p:cNvSpPr>
          <p:nvPr>
            <p:ph idx="1"/>
          </p:nvPr>
        </p:nvSpPr>
        <p:spPr>
          <a:xfrm>
            <a:off x="304800" y="1600200"/>
            <a:ext cx="8686800" cy="5410200"/>
          </a:xfrm>
        </p:spPr>
        <p:txBody>
          <a:bodyPr>
            <a:normAutofit fontScale="47500" lnSpcReduction="20000"/>
          </a:bodyPr>
          <a:lstStyle/>
          <a:p>
            <a:r>
              <a:rPr lang="en-US" dirty="0" smtClean="0"/>
              <a:t>1:00 - 3:00: Weekly Performance Metrics review with regional vice presidents.  In this meeting we review weekly outages and their resolutions, trouble calls per hub, major events, VOIP readiness, High Speed Data growth, utilization and trending, Set Top Box performance, and VOD and Switched Digital utilization reports. Action items are assigned to mitigate any problems or negative trends that are identified.</a:t>
            </a:r>
            <a:br>
              <a:rPr lang="en-US" dirty="0" smtClean="0"/>
            </a:br>
            <a:endParaRPr lang="en-US" dirty="0" smtClean="0"/>
          </a:p>
          <a:p>
            <a:r>
              <a:rPr lang="en-US" dirty="0" smtClean="0"/>
              <a:t>3:00 - 4:00: 2011 Budget Review with the Capital Management team.  Continue to refine capital budget for 2011 with significant focus on trimming maintenance costs associated with capital.</a:t>
            </a:r>
            <a:br>
              <a:rPr lang="en-US" dirty="0" smtClean="0"/>
            </a:br>
            <a:endParaRPr lang="en-US" dirty="0" smtClean="0"/>
          </a:p>
          <a:p>
            <a:r>
              <a:rPr lang="en-US" dirty="0" smtClean="0"/>
              <a:t>4:00 - 5:00: BST Digitization Business Case. Review status of the business case for digitizing analog basic.  The plan is centers around recovering 30 QAMs worth of bandwidth but we would have to put a digital box on every basic only customer connecting directly to our system viewing analog channels.  </a:t>
            </a:r>
          </a:p>
          <a:p>
            <a:pPr>
              <a:buNone/>
            </a:pPr>
            <a:r>
              <a:rPr lang="en-US" dirty="0" smtClean="0"/>
              <a:t> </a:t>
            </a:r>
          </a:p>
          <a:p>
            <a:r>
              <a:rPr lang="en-US" dirty="0" smtClean="0"/>
              <a:t>5:00 - 6:00: Personal Time. Catch up on email, return phone calls, review personnel situations (promotions, recognition, and disciplinary issues), and review and approve/deny new purchase requests.</a:t>
            </a:r>
            <a:br>
              <a:rPr lang="en-US" dirty="0" smtClean="0"/>
            </a:br>
            <a:endParaRPr lang="en-US" dirty="0" smtClean="0"/>
          </a:p>
          <a:p>
            <a:r>
              <a:rPr lang="en-US" dirty="0" smtClean="0"/>
              <a:t>Throughout the day I am also monitoring all the NOC notifications on issues in the field.  </a:t>
            </a:r>
          </a:p>
          <a:p>
            <a:pPr>
              <a:buNone/>
            </a:pPr>
            <a:endParaRPr lang="en-US" dirty="0" smtClean="0"/>
          </a:p>
          <a:p>
            <a:r>
              <a:rPr lang="en-US" dirty="0" smtClean="0"/>
              <a:t>Then I usually head home and eat dinner and try to relax a little.  I try to leave by 6 pm because the job is 24x7.  You could keep working and working, etc.. Inevitably something major happens (fiber cut, power outage, etc) in the evening resulting in me joining a bridge or preparing a status report for the CEO/CTO/COO of the company.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5029200" cy="369332"/>
          </a:xfrm>
          <a:prstGeom prst="rect">
            <a:avLst/>
          </a:prstGeom>
          <a:noFill/>
        </p:spPr>
        <p:txBody>
          <a:bodyPr wrap="square" rtlCol="0">
            <a:spAutoFit/>
          </a:bodyPr>
          <a:lstStyle/>
          <a:p>
            <a:r>
              <a:rPr lang="en-US" dirty="0" smtClean="0"/>
              <a:t>Lorenz </a:t>
            </a:r>
            <a:r>
              <a:rPr lang="en-US" dirty="0" err="1" smtClean="0"/>
              <a:t>Redlefsen</a:t>
            </a:r>
            <a:r>
              <a:rPr lang="en-US" dirty="0" smtClean="0"/>
              <a:t> – </a:t>
            </a:r>
            <a:r>
              <a:rPr lang="en-US" dirty="0" err="1" smtClean="0"/>
              <a:t>Arista</a:t>
            </a:r>
            <a:r>
              <a:rPr lang="en-US" dirty="0" smtClean="0"/>
              <a:t> Networks</a:t>
            </a:r>
            <a:endParaRPr lang="en-US" dirty="0"/>
          </a:p>
        </p:txBody>
      </p:sp>
      <p:pic>
        <p:nvPicPr>
          <p:cNvPr id="27650" name="Picture 2"/>
          <p:cNvPicPr>
            <a:picLocks noChangeAspect="1" noChangeArrowheads="1"/>
          </p:cNvPicPr>
          <p:nvPr/>
        </p:nvPicPr>
        <p:blipFill>
          <a:blip r:embed="rId2" cstate="print"/>
          <a:srcRect/>
          <a:stretch>
            <a:fillRect/>
          </a:stretch>
        </p:blipFill>
        <p:spPr bwMode="auto">
          <a:xfrm>
            <a:off x="5181600" y="152400"/>
            <a:ext cx="3819525" cy="2543175"/>
          </a:xfrm>
          <a:prstGeom prst="rect">
            <a:avLst/>
          </a:prstGeom>
          <a:noFill/>
          <a:ln w="9525">
            <a:noFill/>
            <a:miter lim="800000"/>
            <a:headEnd/>
            <a:tailEnd/>
          </a:ln>
        </p:spPr>
      </p:pic>
      <p:sp>
        <p:nvSpPr>
          <p:cNvPr id="6" name="TextBox 5"/>
          <p:cNvSpPr txBox="1"/>
          <p:nvPr/>
        </p:nvSpPr>
        <p:spPr>
          <a:xfrm>
            <a:off x="533400" y="990600"/>
            <a:ext cx="4038600" cy="6186309"/>
          </a:xfrm>
          <a:prstGeom prst="rect">
            <a:avLst/>
          </a:prstGeom>
          <a:noFill/>
        </p:spPr>
        <p:txBody>
          <a:bodyPr wrap="square" rtlCol="0">
            <a:spAutoFit/>
          </a:bodyPr>
          <a:lstStyle/>
          <a:p>
            <a:r>
              <a:rPr lang="en-US" dirty="0" smtClean="0"/>
              <a:t>Background: I finished my BS ECSE at RPI (class of '95), then went on to grad school at Stanford, thinking I'd do a PhD, but "dropping out" with an MS EE in '97. While I'm an "EE" in title, I'm a "software guy" day-to-day. I started my work career at Cisco, where I wrote software for their Catalyst 4000 series of Ethernet LAN switches for 8 years, then went to </a:t>
            </a:r>
            <a:r>
              <a:rPr lang="en-US" dirty="0" err="1" smtClean="0"/>
              <a:t>Arista</a:t>
            </a:r>
            <a:r>
              <a:rPr lang="en-US" dirty="0" smtClean="0"/>
              <a:t> Networks, where I have been writing software for Ethernet switches since 2005.</a:t>
            </a:r>
            <a:br>
              <a:rPr lang="en-US" dirty="0" smtClean="0"/>
            </a:br>
            <a:endParaRPr lang="en-US" dirty="0" smtClean="0"/>
          </a:p>
          <a:p>
            <a:r>
              <a:rPr lang="en-US" dirty="0" smtClean="0"/>
              <a:t>Most people think of infrastructure like networking boxes as boring stuff, until they learn more about what goes on inside them. There are very interesting problems to be solved, and the products are used all over the place.</a:t>
            </a:r>
          </a:p>
          <a:p>
            <a:r>
              <a:rPr lang="en-US" dirty="0" smtClean="0"/>
              <a:t/>
            </a:r>
            <a:br>
              <a:rPr lang="en-US" dirty="0" smtClean="0"/>
            </a:br>
            <a:endParaRPr lang="en-US" dirty="0" smtClean="0"/>
          </a:p>
          <a:p>
            <a:endParaRPr lang="en-US" dirty="0"/>
          </a:p>
        </p:txBody>
      </p:sp>
      <p:sp>
        <p:nvSpPr>
          <p:cNvPr id="7" name="Rectangle 6"/>
          <p:cNvSpPr/>
          <p:nvPr/>
        </p:nvSpPr>
        <p:spPr>
          <a:xfrm>
            <a:off x="5867400" y="5867400"/>
            <a:ext cx="2836546" cy="369332"/>
          </a:xfrm>
          <a:prstGeom prst="rect">
            <a:avLst/>
          </a:prstGeom>
        </p:spPr>
        <p:txBody>
          <a:bodyPr wrap="none">
            <a:spAutoFit/>
          </a:bodyPr>
          <a:lstStyle/>
          <a:p>
            <a:r>
              <a:rPr lang="en-US" dirty="0" smtClean="0">
                <a:hlinkClick r:id="rId3"/>
              </a:rPr>
              <a:t>http://www.redlefsen.com/</a:t>
            </a:r>
            <a:r>
              <a:rPr lang="en-US" dirty="0" smtClean="0"/>
              <a:t> </a:t>
            </a:r>
            <a:endParaRPr lang="en-US" dirty="0"/>
          </a:p>
        </p:txBody>
      </p:sp>
      <p:pic>
        <p:nvPicPr>
          <p:cNvPr id="27651" name="Picture 3"/>
          <p:cNvPicPr>
            <a:picLocks noChangeAspect="1" noChangeArrowheads="1"/>
          </p:cNvPicPr>
          <p:nvPr/>
        </p:nvPicPr>
        <p:blipFill>
          <a:blip r:embed="rId4" cstate="print"/>
          <a:srcRect/>
          <a:stretch>
            <a:fillRect/>
          </a:stretch>
        </p:blipFill>
        <p:spPr bwMode="auto">
          <a:xfrm>
            <a:off x="5410200" y="3200400"/>
            <a:ext cx="3333750" cy="2218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056686"/>
            <a:ext cx="7924800" cy="4801314"/>
          </a:xfrm>
          <a:prstGeom prst="rect">
            <a:avLst/>
          </a:prstGeom>
          <a:noFill/>
        </p:spPr>
        <p:txBody>
          <a:bodyPr wrap="square" rtlCol="0">
            <a:spAutoFit/>
          </a:bodyPr>
          <a:lstStyle/>
          <a:p>
            <a:r>
              <a:rPr lang="en-US" dirty="0" smtClean="0"/>
              <a:t>Day-to-day stuff:</a:t>
            </a:r>
          </a:p>
          <a:p>
            <a:r>
              <a:rPr lang="en-US" dirty="0" smtClean="0"/>
              <a:t>Most people refer to the software running on embedded devices as "firmware", but on modern devices, we're talking about a real operating system. </a:t>
            </a:r>
            <a:r>
              <a:rPr lang="en-US" dirty="0" err="1" smtClean="0"/>
              <a:t>Arista's</a:t>
            </a:r>
            <a:r>
              <a:rPr lang="en-US" dirty="0" smtClean="0"/>
              <a:t> OS is basically a full-blown Linux distribution (Fedora 12), with our own software running on top. This software includes drivers for special-purpose chips ("ASICs") and components such as lasers and DSPs that operate at 10Gbps (meaning these components have 0.1ns (100ps) per bit!), as well as networking protocols and system management code. It runs on a dual-core x86 CPU with 4GB of RAM -- a real computer! Our code is written in C, C++, and Python.</a:t>
            </a:r>
            <a:br>
              <a:rPr lang="en-US" dirty="0" smtClean="0"/>
            </a:br>
            <a:endParaRPr lang="en-US" dirty="0" smtClean="0"/>
          </a:p>
          <a:p>
            <a:r>
              <a:rPr lang="en-US" dirty="0" smtClean="0"/>
              <a:t>Our products are used as the "glue" that connects together thousands of computers for massive websites (think Google, Amazon, </a:t>
            </a:r>
            <a:r>
              <a:rPr lang="en-US" dirty="0" err="1" smtClean="0"/>
              <a:t>Facebook</a:t>
            </a:r>
            <a:r>
              <a:rPr lang="en-US" dirty="0" smtClean="0"/>
              <a:t>, Twitter, </a:t>
            </a:r>
            <a:r>
              <a:rPr lang="en-US" dirty="0" err="1" smtClean="0"/>
              <a:t>Ebay</a:t>
            </a:r>
            <a:r>
              <a:rPr lang="en-US" dirty="0" smtClean="0"/>
              <a:t>, etc.), and also to build cost-effective supercomputers ("clusters" of thousands of servers). </a:t>
            </a:r>
          </a:p>
          <a:p>
            <a:endParaRPr lang="en-US" dirty="0" smtClean="0"/>
          </a:p>
          <a:p>
            <a:endParaRPr lang="en-US"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09600" y="533400"/>
            <a:ext cx="7972425" cy="123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09800"/>
            <a:ext cx="8382000" cy="3970318"/>
          </a:xfrm>
          <a:prstGeom prst="rect">
            <a:avLst/>
          </a:prstGeom>
          <a:noFill/>
        </p:spPr>
        <p:txBody>
          <a:bodyPr wrap="square" rtlCol="0">
            <a:spAutoFit/>
          </a:bodyPr>
          <a:lstStyle/>
          <a:p>
            <a:r>
              <a:rPr lang="en-US" dirty="0" smtClean="0"/>
              <a:t>The key is to drive down the cost of large-scale computing by taking low-cost commodity x86 servers and connecting them using low-cost networking gear. Just two examples of how this is helpful:</a:t>
            </a:r>
          </a:p>
          <a:p>
            <a:endParaRPr lang="en-US" dirty="0" smtClean="0"/>
          </a:p>
          <a:p>
            <a:r>
              <a:rPr lang="en-US" dirty="0" smtClean="0"/>
              <a:t>1. Car companies can do "virtual crash tests" -- nowadays, they pretty much know the outcome of a crash test before they ever build the first prototype and smack it into a wall.</a:t>
            </a:r>
            <a:br>
              <a:rPr lang="en-US" dirty="0" smtClean="0"/>
            </a:br>
            <a:endParaRPr lang="en-US" dirty="0" smtClean="0"/>
          </a:p>
          <a:p>
            <a:r>
              <a:rPr lang="en-US" dirty="0" smtClean="0"/>
              <a:t>2. Packaging companies perform finite element analysis on things like plastic water bottles, minimizing the amount of plastic required to make a stable bottle. (Have you noticed how plastic water bottles have gotten thinner over the last couple of years?) Multiplied by billions of bottles per year, this results in significant reduction of the amount of plastic used for these bottles.  </a:t>
            </a:r>
            <a:r>
              <a:rPr lang="en-US" dirty="0" smtClean="0">
                <a:hlinkClick r:id="rId2"/>
              </a:rPr>
              <a:t>http://www.plastictechnologies.com/services/td/fea/</a:t>
            </a:r>
            <a:endParaRPr lang="en-US" dirty="0"/>
          </a:p>
        </p:txBody>
      </p:sp>
      <p:pic>
        <p:nvPicPr>
          <p:cNvPr id="28675" name="Picture 3"/>
          <p:cNvPicPr>
            <a:picLocks noChangeAspect="1" noChangeArrowheads="1"/>
          </p:cNvPicPr>
          <p:nvPr/>
        </p:nvPicPr>
        <p:blipFill>
          <a:blip r:embed="rId3" cstate="print"/>
          <a:srcRect/>
          <a:stretch>
            <a:fillRect/>
          </a:stretch>
        </p:blipFill>
        <p:spPr bwMode="auto">
          <a:xfrm>
            <a:off x="914401" y="152400"/>
            <a:ext cx="2743200" cy="2018995"/>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4495800" y="152400"/>
            <a:ext cx="3514725"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57200" y="228600"/>
            <a:ext cx="647700" cy="647700"/>
          </a:xfrm>
          <a:prstGeom prst="rect">
            <a:avLst/>
          </a:prstGeom>
          <a:noFill/>
          <a:ln w="9525">
            <a:noFill/>
            <a:miter lim="800000"/>
            <a:headEnd/>
            <a:tailEnd/>
          </a:ln>
        </p:spPr>
      </p:pic>
      <p:sp>
        <p:nvSpPr>
          <p:cNvPr id="3" name="TextBox 2"/>
          <p:cNvSpPr txBox="1"/>
          <p:nvPr/>
        </p:nvSpPr>
        <p:spPr>
          <a:xfrm>
            <a:off x="1447800" y="304800"/>
            <a:ext cx="7239000" cy="830997"/>
          </a:xfrm>
          <a:prstGeom prst="rect">
            <a:avLst/>
          </a:prstGeom>
          <a:noFill/>
        </p:spPr>
        <p:txBody>
          <a:bodyPr wrap="square" rtlCol="0">
            <a:spAutoFit/>
          </a:bodyPr>
          <a:lstStyle/>
          <a:p>
            <a:r>
              <a:rPr lang="en-US" sz="2400" dirty="0" smtClean="0"/>
              <a:t>Nikon Precision - North American lithography subsidiary of Nikon Corporation</a:t>
            </a:r>
            <a:endParaRPr lang="en-US" sz="2400" dirty="0"/>
          </a:p>
        </p:txBody>
      </p:sp>
      <p:sp>
        <p:nvSpPr>
          <p:cNvPr id="4" name="TextBox 3"/>
          <p:cNvSpPr txBox="1"/>
          <p:nvPr/>
        </p:nvSpPr>
        <p:spPr>
          <a:xfrm>
            <a:off x="228600" y="1219200"/>
            <a:ext cx="8763000" cy="461665"/>
          </a:xfrm>
          <a:prstGeom prst="rect">
            <a:avLst/>
          </a:prstGeom>
          <a:noFill/>
        </p:spPr>
        <p:txBody>
          <a:bodyPr wrap="square" rtlCol="0">
            <a:spAutoFit/>
          </a:bodyPr>
          <a:lstStyle/>
          <a:p>
            <a:r>
              <a:rPr lang="en-US" sz="2400" dirty="0" smtClean="0"/>
              <a:t>David </a:t>
            </a:r>
            <a:r>
              <a:rPr lang="en-US" sz="2400" dirty="0" err="1" smtClean="0"/>
              <a:t>Huchital</a:t>
            </a:r>
            <a:r>
              <a:rPr lang="en-US" sz="2400" dirty="0" smtClean="0"/>
              <a:t> – Former Chief Executive Officer and President</a:t>
            </a:r>
            <a:endParaRPr lang="en-US" sz="2400" dirty="0"/>
          </a:p>
        </p:txBody>
      </p:sp>
      <p:sp>
        <p:nvSpPr>
          <p:cNvPr id="5" name="TextBox 4"/>
          <p:cNvSpPr txBox="1"/>
          <p:nvPr/>
        </p:nvSpPr>
        <p:spPr>
          <a:xfrm>
            <a:off x="381000" y="1905000"/>
            <a:ext cx="8305800" cy="4524315"/>
          </a:xfrm>
          <a:prstGeom prst="rect">
            <a:avLst/>
          </a:prstGeom>
          <a:noFill/>
        </p:spPr>
        <p:txBody>
          <a:bodyPr wrap="square" rtlCol="0">
            <a:spAutoFit/>
          </a:bodyPr>
          <a:lstStyle/>
          <a:p>
            <a:r>
              <a:rPr lang="en-US" sz="2400" dirty="0" smtClean="0"/>
              <a:t>The day I chose is one in which a had a lot of fun and was also able to make a significant contribution. It would have been in the 1970's and I was working in the Research Department of Perkin Elmer Corp. My fellow researcher, George Steinberg, and I had been tasked with trying to </a:t>
            </a:r>
            <a:r>
              <a:rPr lang="en-US" sz="2400" b="1" i="1" dirty="0" smtClean="0"/>
              <a:t>improve the discipline of atomic absorption (AAS) spectroscopy, </a:t>
            </a:r>
            <a:r>
              <a:rPr lang="en-US" sz="2400" dirty="0" smtClean="0"/>
              <a:t>a  mainstay of PE's business. AAS is an elemental analysis technique requiring generation of resonance radiation from the element in question and directing it through a hot burner into a </a:t>
            </a:r>
            <a:r>
              <a:rPr lang="en-US" sz="2400" dirty="0" err="1" smtClean="0"/>
              <a:t>monochromator</a:t>
            </a:r>
            <a:r>
              <a:rPr lang="en-US" sz="2400" dirty="0" smtClean="0"/>
              <a:t> tuned to the resonance wavelength. A  sample is aspirated into the flame and presence of the element in question is indicated by an absorption of transmitted wavelength.</a:t>
            </a:r>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3"/>
            <a:ext cx="8686800" cy="5632311"/>
          </a:xfrm>
          <a:prstGeom prst="rect">
            <a:avLst/>
          </a:prstGeom>
          <a:noFill/>
        </p:spPr>
        <p:txBody>
          <a:bodyPr wrap="square" rtlCol="0">
            <a:spAutoFit/>
          </a:bodyPr>
          <a:lstStyle/>
          <a:p>
            <a:r>
              <a:rPr lang="en-US" sz="2000" dirty="0" smtClean="0"/>
              <a:t>To that point the radiation had been generated in a glow discharge tube which used the subject element as part of the cathode structure, thus atoms were sputtered out of the cathode and electron collisions excited them to produce radiation. These so-called "hollow cathode lamps" were the weak point of the technique as the radiation was of low intensity and unstable. Attempts had been made at microwave excitation but the results were little improved. We had </a:t>
            </a:r>
            <a:r>
              <a:rPr lang="en-US" sz="2000" b="1" i="1" dirty="0" smtClean="0"/>
              <a:t>heard that </a:t>
            </a:r>
            <a:r>
              <a:rPr lang="en-US" sz="2000" b="1" i="1" dirty="0" err="1" smtClean="0"/>
              <a:t>rf</a:t>
            </a:r>
            <a:r>
              <a:rPr lang="en-US" sz="2000" b="1" i="1" dirty="0" smtClean="0"/>
              <a:t> excitation might be effective and proceeded to build a simple resonance circuit and midnight-procure a small </a:t>
            </a:r>
            <a:r>
              <a:rPr lang="en-US" sz="2000" b="1" i="1" dirty="0" err="1" smtClean="0"/>
              <a:t>rf</a:t>
            </a:r>
            <a:r>
              <a:rPr lang="en-US" sz="2000" b="1" i="1" dirty="0" smtClean="0"/>
              <a:t> generator</a:t>
            </a:r>
            <a:r>
              <a:rPr lang="en-US" sz="2000" dirty="0" smtClean="0"/>
              <a:t>. Our glassblower sealed small flecks of the required metal into evacuated glass </a:t>
            </a:r>
            <a:r>
              <a:rPr lang="en-US" sz="2000" dirty="0" err="1" smtClean="0"/>
              <a:t>ampules</a:t>
            </a:r>
            <a:r>
              <a:rPr lang="en-US" sz="2000" dirty="0" smtClean="0"/>
              <a:t> that had been backfilled with a few mm pressure of a rare gas. </a:t>
            </a:r>
          </a:p>
          <a:p>
            <a:endParaRPr lang="en-US" sz="2000" b="1" i="1" dirty="0"/>
          </a:p>
          <a:p>
            <a:r>
              <a:rPr lang="en-US" sz="2000" b="1" i="1" dirty="0" smtClean="0"/>
              <a:t>The results exceeded our expectations, especially for the high-vapor pressure materials such as arsenic, mercury, thallium, cadmium, etc. Detection limits for these (dangerous) trace metals were reduced by several orders of magnitude with significant implications for the environment especially in water supplies.</a:t>
            </a:r>
          </a:p>
          <a:p>
            <a:endParaRPr 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667000" y="381000"/>
          <a:ext cx="6096000" cy="1188720"/>
        </p:xfrm>
        <a:graphic>
          <a:graphicData uri="http://schemas.openxmlformats.org/drawingml/2006/table">
            <a:tbl>
              <a:tblPr/>
              <a:tblGrid>
                <a:gridCol w="285750"/>
                <a:gridCol w="885825"/>
                <a:gridCol w="4924425"/>
              </a:tblGrid>
              <a:tr h="0">
                <a:tc>
                  <a:txBody>
                    <a:bodyPr/>
                    <a:lstStyle/>
                    <a:p>
                      <a:endParaRPr lang="en-US" dirty="0"/>
                    </a:p>
                  </a:txBody>
                  <a:tcPr anchor="ctr">
                    <a:lnL>
                      <a:noFill/>
                    </a:lnL>
                    <a:lnR>
                      <a:noFill/>
                    </a:lnR>
                    <a:lnB>
                      <a:noFill/>
                    </a:lnB>
                  </a:tcPr>
                </a:tc>
                <a:tc>
                  <a:txBody>
                    <a:bodyPr/>
                    <a:lstStyle/>
                    <a:p>
                      <a:endParaRPr lang="en-US"/>
                    </a:p>
                  </a:txBody>
                  <a:tcPr anchor="ctr">
                    <a:lnL>
                      <a:noFill/>
                    </a:lnL>
                    <a:lnR>
                      <a:noFill/>
                    </a:lnR>
                    <a:lnB>
                      <a:noFill/>
                    </a:lnB>
                  </a:tcPr>
                </a:tc>
                <a:tc>
                  <a:txBody>
                    <a:bodyPr/>
                    <a:lstStyle/>
                    <a:p>
                      <a:r>
                        <a:rPr lang="en-US" dirty="0"/>
                        <a:t>KRISTA J. GILE </a:t>
                      </a:r>
                      <a:br>
                        <a:rPr lang="en-US" dirty="0"/>
                      </a:br>
                      <a:r>
                        <a:rPr lang="en-US" i="1" dirty="0"/>
                        <a:t>Assistant Professor </a:t>
                      </a:r>
                      <a:r>
                        <a:rPr lang="en-US" dirty="0"/>
                        <a:t/>
                      </a:r>
                      <a:br>
                        <a:rPr lang="en-US" dirty="0"/>
                      </a:br>
                      <a:r>
                        <a:rPr lang="en-US" i="1" dirty="0">
                          <a:hlinkClick r:id=""/>
                        </a:rPr>
                        <a:t>Department of Mathematics and Statistics </a:t>
                      </a:r>
                      <a:r>
                        <a:rPr lang="en-US" i="1" dirty="0"/>
                        <a:t>University of Massachusetts </a:t>
                      </a:r>
                      <a:endParaRPr lang="en-US" dirty="0"/>
                    </a:p>
                  </a:txBody>
                  <a:tcPr anchor="ctr">
                    <a:lnL>
                      <a:noFill/>
                    </a:lnL>
                    <a:lnR>
                      <a:noFill/>
                    </a:lnR>
                    <a:lnB>
                      <a:noFill/>
                    </a:lnB>
                  </a:tcPr>
                </a:tc>
              </a:tr>
            </a:tbl>
          </a:graphicData>
        </a:graphic>
      </p:graphicFrame>
      <p:graphicFrame>
        <p:nvGraphicFramePr>
          <p:cNvPr id="3" name="Table 2"/>
          <p:cNvGraphicFramePr>
            <a:graphicFrameLocks noGrp="1"/>
          </p:cNvGraphicFramePr>
          <p:nvPr/>
        </p:nvGraphicFramePr>
        <p:xfrm>
          <a:off x="304800" y="1981200"/>
          <a:ext cx="6096000" cy="1803186"/>
        </p:xfrm>
        <a:graphic>
          <a:graphicData uri="http://schemas.openxmlformats.org/drawingml/2006/table">
            <a:tbl>
              <a:tblPr/>
              <a:tblGrid>
                <a:gridCol w="4964253"/>
                <a:gridCol w="1131747"/>
              </a:tblGrid>
              <a:tr h="1803186">
                <a:tc>
                  <a:txBody>
                    <a:bodyPr/>
                    <a:lstStyle/>
                    <a:p>
                      <a:r>
                        <a:rPr lang="en-US" sz="1600" i="1" dirty="0"/>
                        <a:t>Ph.D.: </a:t>
                      </a:r>
                      <a:r>
                        <a:rPr lang="en-US" sz="1600" i="1" dirty="0">
                          <a:hlinkClick r:id=""/>
                        </a:rPr>
                        <a:t>University of Washington,</a:t>
                      </a:r>
                      <a:r>
                        <a:rPr lang="en-US" sz="1600" i="1" dirty="0"/>
                        <a:t> </a:t>
                      </a:r>
                      <a:r>
                        <a:rPr lang="en-US" sz="1600" i="1" dirty="0">
                          <a:hlinkClick r:id=""/>
                        </a:rPr>
                        <a:t>Statistics,</a:t>
                      </a:r>
                      <a:r>
                        <a:rPr lang="en-US" sz="1600" i="1" dirty="0"/>
                        <a:t> 2008 </a:t>
                      </a:r>
                      <a:br>
                        <a:rPr lang="en-US" sz="1600" i="1" dirty="0"/>
                      </a:br>
                      <a:r>
                        <a:rPr lang="en-US" sz="1600" i="1" dirty="0"/>
                        <a:t>M.S..: </a:t>
                      </a:r>
                      <a:r>
                        <a:rPr lang="en-US" sz="1600" i="1" dirty="0">
                          <a:hlinkClick r:id=""/>
                        </a:rPr>
                        <a:t>Virginia Polytechnic Institute and State University,</a:t>
                      </a:r>
                      <a:r>
                        <a:rPr lang="en-US" sz="1600" i="1" dirty="0"/>
                        <a:t> </a:t>
                      </a:r>
                      <a:r>
                        <a:rPr lang="en-US" sz="1600" i="1" dirty="0">
                          <a:hlinkClick r:id=""/>
                        </a:rPr>
                        <a:t>Science and Technology Studies,</a:t>
                      </a:r>
                      <a:r>
                        <a:rPr lang="en-US" sz="1600" i="1" dirty="0"/>
                        <a:t> 2000 </a:t>
                      </a:r>
                      <a:br>
                        <a:rPr lang="en-US" sz="1600" i="1" dirty="0"/>
                      </a:br>
                      <a:r>
                        <a:rPr lang="en-US" sz="1600" i="1" dirty="0"/>
                        <a:t>B.S.: </a:t>
                      </a:r>
                      <a:r>
                        <a:rPr lang="en-US" sz="1600" i="1" dirty="0">
                          <a:hlinkClick r:id=""/>
                        </a:rPr>
                        <a:t>Rensselaer Polytechnic Institute,</a:t>
                      </a:r>
                      <a:r>
                        <a:rPr lang="en-US" sz="1600" i="1" dirty="0"/>
                        <a:t> </a:t>
                      </a:r>
                      <a:r>
                        <a:rPr lang="en-US" sz="1600" i="1" dirty="0" smtClean="0">
                          <a:hlinkClick r:id=""/>
                        </a:rPr>
                        <a:t>Electrical</a:t>
                      </a:r>
                      <a:r>
                        <a:rPr lang="en-US" sz="1600" i="1" baseline="0" dirty="0" smtClean="0">
                          <a:hlinkClick r:id=""/>
                        </a:rPr>
                        <a:t> </a:t>
                      </a:r>
                      <a:r>
                        <a:rPr lang="en-US" sz="1600" i="1" dirty="0" smtClean="0">
                          <a:hlinkClick r:id=""/>
                        </a:rPr>
                        <a:t>Engineering</a:t>
                      </a:r>
                      <a:r>
                        <a:rPr lang="en-US" sz="1600" i="1" dirty="0">
                          <a:hlinkClick r:id=""/>
                        </a:rPr>
                        <a:t>,</a:t>
                      </a:r>
                      <a:r>
                        <a:rPr lang="en-US" sz="1600" i="1" dirty="0"/>
                        <a:t> 1998 </a:t>
                      </a:r>
                      <a:endParaRPr lang="en-US" sz="1600" dirty="0"/>
                    </a:p>
                  </a:txBody>
                  <a:tcPr marL="81963" marR="81963" marT="40982" marB="40982" anchor="ctr">
                    <a:lnL>
                      <a:noFill/>
                    </a:lnL>
                    <a:lnR>
                      <a:noFill/>
                    </a:lnR>
                    <a:lnT>
                      <a:noFill/>
                    </a:lnT>
                    <a:lnB>
                      <a:noFill/>
                    </a:lnB>
                  </a:tcPr>
                </a:tc>
                <a:tc>
                  <a:txBody>
                    <a:bodyPr/>
                    <a:lstStyle/>
                    <a:p>
                      <a:endParaRPr lang="en-US" sz="1600" dirty="0"/>
                    </a:p>
                  </a:txBody>
                  <a:tcPr marL="81963" marR="81963" marT="40982" marB="40982" anchor="ctr">
                    <a:lnL>
                      <a:noFill/>
                    </a:lnL>
                    <a:lnR>
                      <a:noFill/>
                    </a:lnR>
                    <a:lnB>
                      <a:noFill/>
                    </a:lnB>
                  </a:tcPr>
                </a:tc>
              </a:tr>
            </a:tbl>
          </a:graphicData>
        </a:graphic>
      </p:graphicFrame>
      <p:pic>
        <p:nvPicPr>
          <p:cNvPr id="31745" name="Picture 1" descr="http://www.math.umass.edu/%7Egile/umass-logomodern.JPG"/>
          <p:cNvPicPr>
            <a:picLocks noChangeAspect="1" noChangeArrowheads="1"/>
          </p:cNvPicPr>
          <p:nvPr/>
        </p:nvPicPr>
        <p:blipFill>
          <a:blip r:embed="rId2" cstate="print"/>
          <a:srcRect/>
          <a:stretch>
            <a:fillRect/>
          </a:stretch>
        </p:blipFill>
        <p:spPr bwMode="auto">
          <a:xfrm>
            <a:off x="0" y="0"/>
            <a:ext cx="752475" cy="1000125"/>
          </a:xfrm>
          <a:prstGeom prst="rect">
            <a:avLst/>
          </a:prstGeom>
          <a:noFill/>
        </p:spPr>
      </p:pic>
      <p:sp>
        <p:nvSpPr>
          <p:cNvPr id="31746" name="Rectangle 2"/>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0" tIns="65067" rIns="0" bIns="130134" numCol="1" anchor="ctr" anchorCtr="0" compatLnSpc="1">
            <a:prstTxWarp prst="textNoShape">
              <a:avLst/>
            </a:prstTxWarp>
            <a:spAutoFit/>
          </a:bodyPr>
          <a:lstStyle/>
          <a:p>
            <a:endParaRPr lang="en-US"/>
          </a:p>
        </p:txBody>
      </p:sp>
      <p:pic>
        <p:nvPicPr>
          <p:cNvPr id="31747" name="Picture 3" descr="http://www.math.umass.edu/%7Egile/kjgilephoto2small.JPG"/>
          <p:cNvPicPr>
            <a:picLocks noChangeAspect="1" noChangeArrowheads="1"/>
          </p:cNvPicPr>
          <p:nvPr/>
        </p:nvPicPr>
        <p:blipFill>
          <a:blip r:embed="rId3" cstate="print"/>
          <a:srcRect/>
          <a:stretch>
            <a:fillRect/>
          </a:stretch>
        </p:blipFill>
        <p:spPr bwMode="auto">
          <a:xfrm>
            <a:off x="990600" y="0"/>
            <a:ext cx="1466850" cy="1952625"/>
          </a:xfrm>
          <a:prstGeom prst="rect">
            <a:avLst/>
          </a:prstGeom>
          <a:noFill/>
        </p:spPr>
      </p:pic>
      <p:sp>
        <p:nvSpPr>
          <p:cNvPr id="9" name="TextBox 8"/>
          <p:cNvSpPr txBox="1"/>
          <p:nvPr/>
        </p:nvSpPr>
        <p:spPr>
          <a:xfrm>
            <a:off x="228600" y="3733800"/>
            <a:ext cx="8686800" cy="3416320"/>
          </a:xfrm>
          <a:prstGeom prst="rect">
            <a:avLst/>
          </a:prstGeom>
          <a:noFill/>
        </p:spPr>
        <p:txBody>
          <a:bodyPr wrap="square" rtlCol="0">
            <a:spAutoFit/>
          </a:bodyPr>
          <a:lstStyle/>
          <a:p>
            <a:r>
              <a:rPr lang="en-US" b="1" dirty="0" smtClean="0"/>
              <a:t>Russell </a:t>
            </a:r>
            <a:r>
              <a:rPr lang="en-US" b="1" dirty="0" err="1" smtClean="0"/>
              <a:t>Tessier</a:t>
            </a:r>
            <a:r>
              <a:rPr lang="en-US" dirty="0" smtClean="0"/>
              <a:t> </a:t>
            </a:r>
          </a:p>
          <a:p>
            <a:r>
              <a:rPr lang="en-US" i="1" dirty="0" smtClean="0"/>
              <a:t>Associate Professor</a:t>
            </a:r>
            <a:r>
              <a:rPr lang="en-US" dirty="0" smtClean="0"/>
              <a:t/>
            </a:r>
            <a:br>
              <a:rPr lang="en-US" dirty="0" smtClean="0"/>
            </a:br>
            <a:r>
              <a:rPr lang="en-US" dirty="0" smtClean="0"/>
              <a:t>Electrical and Computer Engineering</a:t>
            </a:r>
            <a:br>
              <a:rPr lang="en-US" dirty="0" smtClean="0"/>
            </a:br>
            <a:r>
              <a:rPr lang="en-US" dirty="0" smtClean="0"/>
              <a:t>University of Massachusetts</a:t>
            </a:r>
            <a:br>
              <a:rPr lang="en-US" dirty="0" smtClean="0"/>
            </a:br>
            <a:r>
              <a:rPr lang="en-US" dirty="0" smtClean="0"/>
              <a:t/>
            </a:r>
            <a:br>
              <a:rPr lang="en-US" dirty="0" smtClean="0"/>
            </a:br>
            <a:r>
              <a:rPr lang="en-US" b="1" dirty="0" smtClean="0"/>
              <a:t>EDUCATION:</a:t>
            </a:r>
            <a:r>
              <a:rPr lang="en-US" dirty="0" smtClean="0"/>
              <a:t/>
            </a:r>
            <a:br>
              <a:rPr lang="en-US" dirty="0" smtClean="0"/>
            </a:br>
            <a:r>
              <a:rPr lang="en-US" dirty="0" smtClean="0"/>
              <a:t>B.S.C.S.E., Rensselaer Polytechnic Institute, 1989</a:t>
            </a:r>
            <a:br>
              <a:rPr lang="en-US" dirty="0" smtClean="0"/>
            </a:br>
            <a:r>
              <a:rPr lang="en-US" dirty="0" smtClean="0"/>
              <a:t>M.S., MIT, 1992; Ph.D., MIT, 1999</a:t>
            </a:r>
          </a:p>
          <a:p>
            <a:endParaRPr lang="en-US" b="1" dirty="0" smtClean="0"/>
          </a:p>
          <a:p>
            <a:r>
              <a:rPr lang="en-US" b="1" dirty="0" smtClean="0"/>
              <a:t>RESEARCH INTERESTS:</a:t>
            </a:r>
            <a:r>
              <a:rPr lang="en-US" dirty="0" smtClean="0"/>
              <a:t> Reconfigurable Computing. Field-Programmable Gate Array Architecture. CAD Algorithms for FPGAs. FPGA-based Logic Emulation.</a:t>
            </a:r>
          </a:p>
          <a:p>
            <a:endParaRPr lang="en-US" dirty="0"/>
          </a:p>
        </p:txBody>
      </p:sp>
      <p:sp>
        <p:nvSpPr>
          <p:cNvPr id="11" name="TextBox 10"/>
          <p:cNvSpPr txBox="1"/>
          <p:nvPr/>
        </p:nvSpPr>
        <p:spPr>
          <a:xfrm>
            <a:off x="5257800" y="1981200"/>
            <a:ext cx="3657600" cy="1754326"/>
          </a:xfrm>
          <a:prstGeom prst="rect">
            <a:avLst/>
          </a:prstGeom>
          <a:noFill/>
        </p:spPr>
        <p:txBody>
          <a:bodyPr wrap="square" rtlCol="0">
            <a:spAutoFit/>
          </a:bodyPr>
          <a:lstStyle/>
          <a:p>
            <a:r>
              <a:rPr lang="en-US" dirty="0" smtClean="0"/>
              <a:t>Research: developing statistical methodology for social and behavioral science research, particularly related to making inference from partially-observed social network structures.</a:t>
            </a:r>
            <a:endParaRPr lang="en-US" dirty="0"/>
          </a:p>
        </p:txBody>
      </p:sp>
      <p:pic>
        <p:nvPicPr>
          <p:cNvPr id="31751" name="Picture 7"/>
          <p:cNvPicPr>
            <a:picLocks noChangeAspect="1" noChangeArrowheads="1"/>
          </p:cNvPicPr>
          <p:nvPr/>
        </p:nvPicPr>
        <p:blipFill>
          <a:blip r:embed="rId4" cstate="print"/>
          <a:srcRect l="3816" t="9125"/>
          <a:stretch>
            <a:fillRect/>
          </a:stretch>
        </p:blipFill>
        <p:spPr bwMode="auto">
          <a:xfrm>
            <a:off x="6019800" y="3886200"/>
            <a:ext cx="1920703" cy="227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One Last Demo</a:t>
            </a:r>
            <a:endParaRPr lang="en-US" dirty="0"/>
          </a:p>
        </p:txBody>
      </p:sp>
      <p:sp>
        <p:nvSpPr>
          <p:cNvPr id="2" name="Footer Placeholder 1"/>
          <p:cNvSpPr>
            <a:spLocks noGrp="1"/>
          </p:cNvSpPr>
          <p:nvPr>
            <p:ph type="ftr" sz="quarter" idx="10"/>
          </p:nvPr>
        </p:nvSpPr>
        <p:spPr/>
        <p:txBody>
          <a:bodyPr/>
          <a:lstStyle/>
          <a:p>
            <a:r>
              <a:rPr lang="en-US" smtClean="0"/>
              <a:t>K. A. Connor</a:t>
            </a:r>
            <a:endParaRPr lang="en-US"/>
          </a:p>
        </p:txBody>
      </p:sp>
      <p:pic>
        <p:nvPicPr>
          <p:cNvPr id="712706" name="Picture 2"/>
          <p:cNvPicPr>
            <a:picLocks noChangeAspect="1" noChangeArrowheads="1"/>
          </p:cNvPicPr>
          <p:nvPr/>
        </p:nvPicPr>
        <p:blipFill>
          <a:blip r:embed="rId2" cstate="print"/>
          <a:srcRect/>
          <a:stretch>
            <a:fillRect/>
          </a:stretch>
        </p:blipFill>
        <p:spPr bwMode="auto">
          <a:xfrm>
            <a:off x="762000" y="1828800"/>
            <a:ext cx="3810000" cy="3048000"/>
          </a:xfrm>
          <a:prstGeom prst="rect">
            <a:avLst/>
          </a:prstGeom>
          <a:noFill/>
          <a:ln w="9525">
            <a:noFill/>
            <a:miter lim="800000"/>
            <a:headEnd/>
            <a:tailEnd/>
          </a:ln>
        </p:spPr>
      </p:pic>
      <p:sp>
        <p:nvSpPr>
          <p:cNvPr id="5" name="TextBox 4"/>
          <p:cNvSpPr txBox="1"/>
          <p:nvPr/>
        </p:nvSpPr>
        <p:spPr>
          <a:xfrm>
            <a:off x="5334000" y="1676400"/>
            <a:ext cx="3352800" cy="2308324"/>
          </a:xfrm>
          <a:prstGeom prst="rect">
            <a:avLst/>
          </a:prstGeom>
          <a:noFill/>
        </p:spPr>
        <p:txBody>
          <a:bodyPr wrap="square" rtlCol="0">
            <a:spAutoFit/>
          </a:bodyPr>
          <a:lstStyle/>
          <a:p>
            <a:r>
              <a:rPr lang="en-US" dirty="0" smtClean="0"/>
              <a:t>Go to my webpage to see many useful links with career information.</a:t>
            </a:r>
          </a:p>
          <a:p>
            <a:endParaRPr lang="en-US" dirty="0"/>
          </a:p>
          <a:p>
            <a:r>
              <a:rPr lang="en-US" dirty="0" smtClean="0"/>
              <a:t>Also go to MobileStudioProject.com</a:t>
            </a:r>
          </a:p>
          <a:p>
            <a:r>
              <a:rPr lang="en-US" dirty="0" smtClean="0"/>
              <a:t>to learn about this </a:t>
            </a:r>
            <a:r>
              <a:rPr lang="en-US" dirty="0" err="1" smtClean="0"/>
              <a:t>protypical</a:t>
            </a:r>
            <a:r>
              <a:rPr lang="en-US" dirty="0" smtClean="0"/>
              <a:t> EE, CSE project.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2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r>
              <a:rPr lang="en-US" dirty="0" smtClean="0"/>
              <a:t>Best of luck</a:t>
            </a:r>
          </a:p>
          <a:p>
            <a:endParaRPr lang="en-US" dirty="0" smtClean="0"/>
          </a:p>
          <a:p>
            <a:endParaRPr lang="en-US" dirty="0" smtClean="0"/>
          </a:p>
          <a:p>
            <a:r>
              <a:rPr lang="en-US" dirty="0" smtClean="0"/>
              <a:t>Questions?</a:t>
            </a:r>
            <a:endParaRPr lang="en-US" dirty="0"/>
          </a:p>
        </p:txBody>
      </p:sp>
      <p:pic>
        <p:nvPicPr>
          <p:cNvPr id="53250" name="Picture 2"/>
          <p:cNvPicPr>
            <a:picLocks noChangeAspect="1" noChangeArrowheads="1"/>
          </p:cNvPicPr>
          <p:nvPr/>
        </p:nvPicPr>
        <p:blipFill>
          <a:blip r:embed="rId2" cstate="print"/>
          <a:srcRect/>
          <a:stretch>
            <a:fillRect/>
          </a:stretch>
        </p:blipFill>
        <p:spPr bwMode="auto">
          <a:xfrm>
            <a:off x="6172200" y="2266950"/>
            <a:ext cx="2857500" cy="4591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am I an Engineer?</a:t>
            </a:r>
            <a:endParaRPr lang="en-US" dirty="0"/>
          </a:p>
        </p:txBody>
      </p:sp>
      <p:sp>
        <p:nvSpPr>
          <p:cNvPr id="3" name="Content Placeholder 2"/>
          <p:cNvSpPr>
            <a:spLocks noGrp="1"/>
          </p:cNvSpPr>
          <p:nvPr>
            <p:ph idx="1"/>
          </p:nvPr>
        </p:nvSpPr>
        <p:spPr/>
        <p:txBody>
          <a:bodyPr/>
          <a:lstStyle/>
          <a:p>
            <a:r>
              <a:rPr lang="en-US" dirty="0" smtClean="0"/>
              <a:t>Why did I go to engineering school when none of the other three accelerated students from my elementary school did?</a:t>
            </a:r>
          </a:p>
          <a:p>
            <a:r>
              <a:rPr lang="en-US" dirty="0" smtClean="0"/>
              <a:t>My theory – my dad was the ‘go to’ person for our extended family … if anyone had a problem they could not solve, they asked him to help. This made his sons problem solvers … it does not matter what the problem was, we do our best to find a solution.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517122" name="Rectangle 2"/>
          <p:cNvSpPr>
            <a:spLocks noGrp="1" noChangeArrowheads="1"/>
          </p:cNvSpPr>
          <p:nvPr>
            <p:ph type="title"/>
          </p:nvPr>
        </p:nvSpPr>
        <p:spPr/>
        <p:txBody>
          <a:bodyPr/>
          <a:lstStyle/>
          <a:p>
            <a:r>
              <a:rPr lang="en-US" dirty="0"/>
              <a:t>Why </a:t>
            </a:r>
            <a:r>
              <a:rPr lang="en-US" dirty="0" smtClean="0"/>
              <a:t>be </a:t>
            </a:r>
            <a:r>
              <a:rPr lang="en-US" dirty="0"/>
              <a:t>an Engineer?</a:t>
            </a:r>
          </a:p>
        </p:txBody>
      </p:sp>
      <p:sp>
        <p:nvSpPr>
          <p:cNvPr id="517123" name="Rectangle 3"/>
          <p:cNvSpPr>
            <a:spLocks noGrp="1" noChangeArrowheads="1"/>
          </p:cNvSpPr>
          <p:nvPr>
            <p:ph type="body" idx="1"/>
          </p:nvPr>
        </p:nvSpPr>
        <p:spPr/>
        <p:txBody>
          <a:bodyPr/>
          <a:lstStyle/>
          <a:p>
            <a:r>
              <a:rPr lang="en-US" sz="3600" dirty="0">
                <a:latin typeface="Times New Roman" pitchFamily="18" charset="0"/>
              </a:rPr>
              <a:t>Engineers make a world of difference</a:t>
            </a:r>
          </a:p>
          <a:p>
            <a:r>
              <a:rPr lang="en-US" sz="3600" dirty="0">
                <a:latin typeface="Times New Roman" pitchFamily="18" charset="0"/>
              </a:rPr>
              <a:t>Engineers are creative problem-solvers</a:t>
            </a:r>
          </a:p>
          <a:p>
            <a:r>
              <a:rPr lang="en-US" sz="3600" dirty="0">
                <a:latin typeface="Times New Roman" pitchFamily="18" charset="0"/>
              </a:rPr>
              <a:t>Engineers help shape the future</a:t>
            </a:r>
          </a:p>
          <a:p>
            <a:r>
              <a:rPr lang="en-US" sz="3600" dirty="0">
                <a:latin typeface="Times New Roman" pitchFamily="18" charset="0"/>
              </a:rPr>
              <a:t>Engineering is essential to our health, happiness and safety</a:t>
            </a:r>
            <a:endParaRPr lang="en-US" dirty="0"/>
          </a:p>
        </p:txBody>
      </p:sp>
      <p:sp>
        <p:nvSpPr>
          <p:cNvPr id="517125" name="Text Box 5"/>
          <p:cNvSpPr txBox="1">
            <a:spLocks noChangeArrowheads="1"/>
          </p:cNvSpPr>
          <p:nvPr/>
        </p:nvSpPr>
        <p:spPr bwMode="auto">
          <a:xfrm>
            <a:off x="2743200" y="5562600"/>
            <a:ext cx="3048000" cy="366713"/>
          </a:xfrm>
          <a:prstGeom prst="rect">
            <a:avLst/>
          </a:prstGeom>
          <a:noFill/>
          <a:ln w="9525">
            <a:noFill/>
            <a:miter lim="800000"/>
            <a:headEnd/>
            <a:tailEnd/>
          </a:ln>
          <a:effectLst/>
        </p:spPr>
        <p:txBody>
          <a:bodyPr>
            <a:spAutoFit/>
          </a:bodyPr>
          <a:lstStyle/>
          <a:p>
            <a:pPr>
              <a:spcBef>
                <a:spcPct val="50000"/>
              </a:spcBef>
            </a:pPr>
            <a:r>
              <a:rPr lang="en-US"/>
              <a:t>From the NAE</a:t>
            </a:r>
          </a:p>
        </p:txBody>
      </p:sp>
      <p:sp>
        <p:nvSpPr>
          <p:cNvPr id="517126" name="Line 6"/>
          <p:cNvSpPr>
            <a:spLocks noChangeShapeType="1"/>
          </p:cNvSpPr>
          <p:nvPr/>
        </p:nvSpPr>
        <p:spPr bwMode="auto">
          <a:xfrm>
            <a:off x="6629400" y="4114800"/>
            <a:ext cx="990600" cy="0"/>
          </a:xfrm>
          <a:prstGeom prst="line">
            <a:avLst/>
          </a:prstGeom>
          <a:noFill/>
          <a:ln w="38100">
            <a:solidFill>
              <a:srgbClr val="FF0000"/>
            </a:solidFill>
            <a:round/>
            <a:headEnd/>
            <a:tailEnd/>
          </a:ln>
          <a:effectLst/>
        </p:spPr>
        <p:txBody>
          <a:bodyPr/>
          <a:lstStyle/>
          <a:p>
            <a:endParaRPr lang="en-US"/>
          </a:p>
        </p:txBody>
      </p:sp>
      <p:sp>
        <p:nvSpPr>
          <p:cNvPr id="517127" name="Line 7"/>
          <p:cNvSpPr>
            <a:spLocks noChangeShapeType="1"/>
          </p:cNvSpPr>
          <p:nvPr/>
        </p:nvSpPr>
        <p:spPr bwMode="auto">
          <a:xfrm>
            <a:off x="933450" y="4657725"/>
            <a:ext cx="1676400" cy="0"/>
          </a:xfrm>
          <a:prstGeom prst="line">
            <a:avLst/>
          </a:prstGeom>
          <a:noFill/>
          <a:ln w="38100">
            <a:solidFill>
              <a:srgbClr val="FF0000"/>
            </a:solidFill>
            <a:round/>
            <a:headEnd/>
            <a:tailEnd/>
          </a:ln>
          <a:effectLst/>
        </p:spPr>
        <p:txBody>
          <a:bodyPr/>
          <a:lstStyle/>
          <a:p>
            <a:endParaRPr lang="en-US"/>
          </a:p>
        </p:txBody>
      </p:sp>
      <p:sp>
        <p:nvSpPr>
          <p:cNvPr id="517128" name="Line 8"/>
          <p:cNvSpPr>
            <a:spLocks noChangeShapeType="1"/>
          </p:cNvSpPr>
          <p:nvPr/>
        </p:nvSpPr>
        <p:spPr bwMode="auto">
          <a:xfrm>
            <a:off x="3638550" y="4657725"/>
            <a:ext cx="914400" cy="0"/>
          </a:xfrm>
          <a:prstGeom prst="line">
            <a:avLst/>
          </a:prstGeom>
          <a:noFill/>
          <a:ln w="3810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7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71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7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nimBg="1"/>
      <p:bldP spid="517127" grpId="0" animBg="1"/>
      <p:bldP spid="5171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Also From NAE</a:t>
            </a:r>
            <a:endParaRPr lang="en-US" dirty="0"/>
          </a:p>
        </p:txBody>
      </p:sp>
      <p:pic>
        <p:nvPicPr>
          <p:cNvPr id="35842" name="Picture 2"/>
          <p:cNvPicPr>
            <a:picLocks noChangeAspect="1" noChangeArrowheads="1"/>
          </p:cNvPicPr>
          <p:nvPr/>
        </p:nvPicPr>
        <p:blipFill>
          <a:blip r:embed="rId2" cstate="print"/>
          <a:srcRect/>
          <a:stretch>
            <a:fillRect/>
          </a:stretch>
        </p:blipFill>
        <p:spPr bwMode="auto">
          <a:xfrm>
            <a:off x="1066800" y="1066800"/>
            <a:ext cx="4324350" cy="1981200"/>
          </a:xfrm>
          <a:prstGeom prst="rect">
            <a:avLst/>
          </a:prstGeom>
          <a:noFill/>
          <a:ln w="9525">
            <a:noFill/>
            <a:miter lim="800000"/>
            <a:headEnd/>
            <a:tailEnd/>
          </a:ln>
        </p:spPr>
      </p:pic>
      <p:pic>
        <p:nvPicPr>
          <p:cNvPr id="35843" name="Picture 3">
            <a:hlinkClick r:id="rId3"/>
          </p:cNvPr>
          <p:cNvPicPr>
            <a:picLocks noChangeAspect="1" noChangeArrowheads="1"/>
          </p:cNvPicPr>
          <p:nvPr/>
        </p:nvPicPr>
        <p:blipFill>
          <a:blip r:embed="rId4" cstate="print"/>
          <a:srcRect/>
          <a:stretch>
            <a:fillRect/>
          </a:stretch>
        </p:blipFill>
        <p:spPr bwMode="auto">
          <a:xfrm>
            <a:off x="514350" y="3048000"/>
            <a:ext cx="5581650" cy="3810000"/>
          </a:xfrm>
          <a:prstGeom prst="rect">
            <a:avLst/>
          </a:prstGeom>
          <a:noFill/>
          <a:ln w="9525">
            <a:noFill/>
            <a:miter lim="800000"/>
            <a:headEnd/>
            <a:tailEnd/>
          </a:ln>
        </p:spPr>
      </p:pic>
      <p:sp>
        <p:nvSpPr>
          <p:cNvPr id="5" name="Rounded Rectangle 4"/>
          <p:cNvSpPr/>
          <p:nvPr/>
        </p:nvSpPr>
        <p:spPr>
          <a:xfrm>
            <a:off x="2286000" y="2895600"/>
            <a:ext cx="18288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1000" y="28956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91000" y="3733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81000" y="4495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286000" y="4495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191000" y="4495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0" y="527573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81000" y="5257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191000" y="5257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1000" y="6019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286000" y="6019800"/>
            <a:ext cx="1828800" cy="8382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191000" y="2895600"/>
            <a:ext cx="1828800" cy="8382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286000" y="3733800"/>
            <a:ext cx="1828800" cy="8382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381000" y="3733800"/>
            <a:ext cx="1828800" cy="8382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72200" y="1066800"/>
            <a:ext cx="2590800" cy="369332"/>
          </a:xfrm>
          <a:prstGeom prst="rect">
            <a:avLst/>
          </a:prstGeom>
          <a:noFill/>
        </p:spPr>
        <p:txBody>
          <a:bodyPr wrap="square" rtlCol="0">
            <a:spAutoFit/>
          </a:bodyPr>
          <a:lstStyle/>
          <a:p>
            <a:r>
              <a:rPr lang="en-US" dirty="0" smtClean="0">
                <a:solidFill>
                  <a:srgbClr val="FF0000"/>
                </a:solidFill>
              </a:rPr>
              <a:t>My Research Area</a:t>
            </a:r>
            <a:endParaRPr lang="en-US" dirty="0">
              <a:solidFill>
                <a:srgbClr val="FF0000"/>
              </a:solidFill>
            </a:endParaRPr>
          </a:p>
        </p:txBody>
      </p:sp>
      <p:sp>
        <p:nvSpPr>
          <p:cNvPr id="20" name="TextBox 19"/>
          <p:cNvSpPr txBox="1"/>
          <p:nvPr/>
        </p:nvSpPr>
        <p:spPr>
          <a:xfrm>
            <a:off x="6172200" y="1600200"/>
            <a:ext cx="2590800" cy="369332"/>
          </a:xfrm>
          <a:prstGeom prst="rect">
            <a:avLst/>
          </a:prstGeom>
          <a:noFill/>
        </p:spPr>
        <p:txBody>
          <a:bodyPr wrap="square" rtlCol="0">
            <a:spAutoFit/>
          </a:bodyPr>
          <a:lstStyle/>
          <a:p>
            <a:r>
              <a:rPr lang="en-US" dirty="0" smtClean="0">
                <a:solidFill>
                  <a:srgbClr val="002060"/>
                </a:solidFill>
              </a:rPr>
              <a:t>Clearly ECSE Areas</a:t>
            </a:r>
            <a:endParaRPr lang="en-US" dirty="0">
              <a:solidFill>
                <a:srgbClr val="002060"/>
              </a:solidFill>
            </a:endParaRPr>
          </a:p>
        </p:txBody>
      </p:sp>
      <p:sp>
        <p:nvSpPr>
          <p:cNvPr id="21" name="TextBox 20"/>
          <p:cNvSpPr txBox="1"/>
          <p:nvPr/>
        </p:nvSpPr>
        <p:spPr>
          <a:xfrm>
            <a:off x="6248400" y="2133600"/>
            <a:ext cx="2590800" cy="369332"/>
          </a:xfrm>
          <a:prstGeom prst="rect">
            <a:avLst/>
          </a:prstGeom>
          <a:noFill/>
        </p:spPr>
        <p:txBody>
          <a:bodyPr wrap="square" rtlCol="0">
            <a:spAutoFit/>
          </a:bodyPr>
          <a:lstStyle/>
          <a:p>
            <a:r>
              <a:rPr lang="en-US" dirty="0" smtClean="0">
                <a:solidFill>
                  <a:srgbClr val="00B050"/>
                </a:solidFill>
              </a:rPr>
              <a:t>Also ECSE Areas</a:t>
            </a:r>
            <a:endParaRPr lang="en-US" dirty="0">
              <a:solidFill>
                <a:srgbClr val="00B050"/>
              </a:solidFill>
            </a:endParaRPr>
          </a:p>
        </p:txBody>
      </p:sp>
      <p:sp>
        <p:nvSpPr>
          <p:cNvPr id="22" name="TextBox 21"/>
          <p:cNvSpPr txBox="1"/>
          <p:nvPr/>
        </p:nvSpPr>
        <p:spPr>
          <a:xfrm>
            <a:off x="6781800" y="3124200"/>
            <a:ext cx="1752600" cy="1477328"/>
          </a:xfrm>
          <a:prstGeom prst="rect">
            <a:avLst/>
          </a:prstGeom>
          <a:noFill/>
        </p:spPr>
        <p:txBody>
          <a:bodyPr wrap="square" rtlCol="0">
            <a:spAutoFit/>
          </a:bodyPr>
          <a:lstStyle/>
          <a:p>
            <a:r>
              <a:rPr lang="en-US" dirty="0" smtClean="0"/>
              <a:t>Essentially all problems can be addressed from an EE or CSE platform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a:t>K. A. Connor</a:t>
            </a:r>
          </a:p>
        </p:txBody>
      </p:sp>
      <p:sp>
        <p:nvSpPr>
          <p:cNvPr id="664578" name="Rectangle 2"/>
          <p:cNvSpPr>
            <a:spLocks noGrp="1" noChangeArrowheads="1"/>
          </p:cNvSpPr>
          <p:nvPr>
            <p:ph type="title"/>
          </p:nvPr>
        </p:nvSpPr>
        <p:spPr/>
        <p:txBody>
          <a:bodyPr/>
          <a:lstStyle/>
          <a:p>
            <a:r>
              <a:rPr lang="en-US"/>
              <a:t>SMART LIGHTING</a:t>
            </a:r>
          </a:p>
        </p:txBody>
      </p:sp>
      <p:sp>
        <p:nvSpPr>
          <p:cNvPr id="664600" name="Text Box 24"/>
          <p:cNvSpPr txBox="1">
            <a:spLocks noChangeArrowheads="1"/>
          </p:cNvSpPr>
          <p:nvPr/>
        </p:nvSpPr>
        <p:spPr bwMode="auto">
          <a:xfrm>
            <a:off x="3352800" y="5562600"/>
            <a:ext cx="2590800" cy="366713"/>
          </a:xfrm>
          <a:prstGeom prst="rect">
            <a:avLst/>
          </a:prstGeom>
          <a:noFill/>
          <a:ln w="9525">
            <a:noFill/>
            <a:miter lim="800000"/>
            <a:headEnd/>
            <a:tailEnd/>
          </a:ln>
          <a:effectLst/>
        </p:spPr>
        <p:txBody>
          <a:bodyPr>
            <a:spAutoFit/>
          </a:bodyPr>
          <a:lstStyle/>
          <a:p>
            <a:pPr>
              <a:spcBef>
                <a:spcPct val="50000"/>
              </a:spcBef>
            </a:pPr>
            <a:r>
              <a:rPr lang="en-US"/>
              <a:t>Smart Lighting System</a:t>
            </a:r>
          </a:p>
        </p:txBody>
      </p:sp>
      <p:graphicFrame>
        <p:nvGraphicFramePr>
          <p:cNvPr id="664603" name="Diagram 27"/>
          <p:cNvGraphicFramePr>
            <a:graphicFrameLocks/>
          </p:cNvGraphicFramePr>
          <p:nvPr>
            <p:ph idx="1"/>
          </p:nvPr>
        </p:nvGraphicFramePr>
        <p:xfrm>
          <a:off x="457200" y="1600200"/>
          <a:ext cx="8229600" cy="4525963"/>
        </p:xfrm>
        <a:graphic>
          <a:graphicData uri="http://schemas.openxmlformats.org/drawingml/2006/compatibility">
            <com:legacyDrawing xmlns:com="http://schemas.openxmlformats.org/drawingml/2006/compatibility" spid="_x0000_s664603"/>
          </a:graphicData>
        </a:graphic>
      </p:graphicFrame>
      <p:pic>
        <p:nvPicPr>
          <p:cNvPr id="664611" name="Picture 35"/>
          <p:cNvPicPr>
            <a:picLocks noChangeAspect="1" noChangeArrowheads="1"/>
          </p:cNvPicPr>
          <p:nvPr/>
        </p:nvPicPr>
        <p:blipFill>
          <a:blip r:embed="rId3" cstate="print"/>
          <a:srcRect/>
          <a:stretch>
            <a:fillRect/>
          </a:stretch>
        </p:blipFill>
        <p:spPr bwMode="auto">
          <a:xfrm>
            <a:off x="5867400" y="1295400"/>
            <a:ext cx="2895600" cy="2171700"/>
          </a:xfrm>
          <a:prstGeom prst="rect">
            <a:avLst/>
          </a:prstGeom>
          <a:noFill/>
          <a:ln w="9525">
            <a:noFill/>
            <a:miter lim="800000"/>
            <a:headEnd/>
            <a:tailEnd/>
          </a:ln>
          <a:effectLst/>
        </p:spPr>
      </p:pic>
      <p:pic>
        <p:nvPicPr>
          <p:cNvPr id="664613" name="Picture 37"/>
          <p:cNvPicPr>
            <a:picLocks noChangeAspect="1" noChangeArrowheads="1"/>
          </p:cNvPicPr>
          <p:nvPr/>
        </p:nvPicPr>
        <p:blipFill>
          <a:blip r:embed="rId4" cstate="print"/>
          <a:srcRect/>
          <a:stretch>
            <a:fillRect/>
          </a:stretch>
        </p:blipFill>
        <p:spPr bwMode="auto">
          <a:xfrm>
            <a:off x="304800" y="1295400"/>
            <a:ext cx="2862263" cy="2208213"/>
          </a:xfrm>
          <a:prstGeom prst="rect">
            <a:avLst/>
          </a:prstGeom>
          <a:noFill/>
          <a:ln w="9525">
            <a:noFill/>
            <a:miter lim="800000"/>
            <a:headEnd/>
            <a:tailEnd/>
          </a:ln>
          <a:effectLst/>
        </p:spPr>
      </p:pic>
      <p:pic>
        <p:nvPicPr>
          <p:cNvPr id="664614" name="Picture 38"/>
          <p:cNvPicPr>
            <a:picLocks noChangeAspect="1" noChangeArrowheads="1"/>
          </p:cNvPicPr>
          <p:nvPr/>
        </p:nvPicPr>
        <p:blipFill>
          <a:blip r:embed="rId5" cstate="print"/>
          <a:srcRect/>
          <a:stretch>
            <a:fillRect/>
          </a:stretch>
        </p:blipFill>
        <p:spPr bwMode="auto">
          <a:xfrm>
            <a:off x="228600" y="1295400"/>
            <a:ext cx="2971800" cy="2225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4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12017</TotalTime>
  <Words>2106</Words>
  <Application>Microsoft Office PowerPoint</Application>
  <PresentationFormat>On-screen Show (4:3)</PresentationFormat>
  <Paragraphs>400</Paragraphs>
  <Slides>58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Wingdings</vt:lpstr>
      <vt:lpstr>Times New Roman</vt:lpstr>
      <vt:lpstr>Default Design</vt:lpstr>
      <vt:lpstr>A Day in the Life of an Electrical or Computer Engineer</vt:lpstr>
      <vt:lpstr>Overview</vt:lpstr>
      <vt:lpstr>Who Am I?</vt:lpstr>
      <vt:lpstr>Why am I an Engineer?</vt:lpstr>
      <vt:lpstr>Slide 5</vt:lpstr>
      <vt:lpstr>Why am I an Engineer?</vt:lpstr>
      <vt:lpstr>Why be an Engineer?</vt:lpstr>
      <vt:lpstr>Also From NAE</vt:lpstr>
      <vt:lpstr>SMART LIGHTING</vt:lpstr>
      <vt:lpstr>Similar to Robotics</vt:lpstr>
      <vt:lpstr>EE and CSE Subdisciplines</vt:lpstr>
      <vt:lpstr>(Nearly 400k Members)</vt:lpstr>
      <vt:lpstr>Slide 13</vt:lpstr>
      <vt:lpstr>Slide 14</vt:lpstr>
      <vt:lpstr>Electrical Engineering</vt:lpstr>
      <vt:lpstr>Computer and Systems Engineering</vt:lpstr>
      <vt:lpstr>Standard Dual Majors</vt:lpstr>
      <vt:lpstr>Top 10 Starting Salaries 2010</vt:lpstr>
      <vt:lpstr>Allen Dumont</vt:lpstr>
      <vt:lpstr>Displays</vt:lpstr>
      <vt:lpstr>RGB</vt:lpstr>
      <vt:lpstr>Remote Controls</vt:lpstr>
      <vt:lpstr>Music Traveling on Light Flashes</vt:lpstr>
      <vt:lpstr>Joseph Henry</vt:lpstr>
      <vt:lpstr>Joseph Henry</vt:lpstr>
      <vt:lpstr>Coin Flipper</vt:lpstr>
      <vt:lpstr>Maglev Experiment</vt:lpstr>
      <vt:lpstr>Marcian E. (Ted) Hoff</vt:lpstr>
      <vt:lpstr>Two Rensselaer Alumni Receive National Medal of Technology and Innovation</vt:lpstr>
      <vt:lpstr>Ted Hoff Inspired </vt:lpstr>
      <vt:lpstr>Marshall Brain</vt:lpstr>
      <vt:lpstr>ECSE Graduates</vt:lpstr>
      <vt:lpstr>ECSE Graduates</vt:lpstr>
      <vt:lpstr>ECSE Graduates</vt:lpstr>
      <vt:lpstr>ECSE Graduates</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A Day at Time Warner Eng.</vt:lpstr>
      <vt:lpstr>A Day at Time Warner Eng.</vt:lpstr>
      <vt:lpstr>Slide 51</vt:lpstr>
      <vt:lpstr>Slide 52</vt:lpstr>
      <vt:lpstr>Slide 53</vt:lpstr>
      <vt:lpstr>Slide 54</vt:lpstr>
      <vt:lpstr>Slide 55</vt:lpstr>
      <vt:lpstr>Slide 56</vt:lpstr>
      <vt:lpstr>One Last Demo</vt:lpstr>
      <vt:lpstr>The End</vt:lpstr>
    </vt:vector>
  </TitlesOfParts>
  <Company>ECSE at RPI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ECSE Department Meeting</dc:title>
  <dc:creator>Ken Connor</dc:creator>
  <cp:lastModifiedBy>Ken</cp:lastModifiedBy>
  <cp:revision>121</cp:revision>
  <dcterms:created xsi:type="dcterms:W3CDTF">2004-10-13T01:29:43Z</dcterms:created>
  <dcterms:modified xsi:type="dcterms:W3CDTF">2010-10-27T19:24:59Z</dcterms:modified>
</cp:coreProperties>
</file>